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Jaturat Semi-Bold" panose="020B0604020202020204" charset="-34"/>
      <p:regular r:id="rId25"/>
    </p:embeddedFont>
    <p:embeddedFont>
      <p:font typeface="Sarabun" panose="020B0604020202020204" charset="-34"/>
      <p:regular r:id="rId26"/>
    </p:embeddedFont>
    <p:embeddedFont>
      <p:font typeface="Sarabun Bold" panose="020B0604020202020204" charset="-34"/>
      <p:regular r:id="rId27"/>
    </p:embeddedFont>
    <p:embeddedFont>
      <p:font typeface="เอฟซี ซับเจค Bold" panose="020B0604020202020204" charset="-3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804" y="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microsoft.com/office/2007/relationships/media" Target="../media/media2.m4a"/><Relationship Id="rId7" Type="http://schemas.openxmlformats.org/officeDocument/2006/relationships/image" Target="../media/image2.gif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1.mp4"/><Relationship Id="rId16" Type="http://schemas.openxmlformats.org/officeDocument/2006/relationships/image" Target="../media/image11.png"/><Relationship Id="rId1" Type="http://schemas.openxmlformats.org/officeDocument/2006/relationships/video" Target="NULL" TargetMode="Externa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14.jpeg"/><Relationship Id="rId4" Type="http://schemas.openxmlformats.org/officeDocument/2006/relationships/audio" Target="../media/media2.m4a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gif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5" Type="http://schemas.openxmlformats.org/officeDocument/2006/relationships/image" Target="../media/image42.jpeg"/><Relationship Id="rId10" Type="http://schemas.openxmlformats.org/officeDocument/2006/relationships/image" Target="../media/image25.png"/><Relationship Id="rId4" Type="http://schemas.openxmlformats.org/officeDocument/2006/relationships/image" Target="../media/image1.jpeg"/><Relationship Id="rId9" Type="http://schemas.openxmlformats.org/officeDocument/2006/relationships/image" Target="../media/image7.png"/><Relationship Id="rId1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gif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5" Type="http://schemas.openxmlformats.org/officeDocument/2006/relationships/image" Target="../media/image44.jpeg"/><Relationship Id="rId10" Type="http://schemas.openxmlformats.org/officeDocument/2006/relationships/image" Target="../media/image25.png"/><Relationship Id="rId4" Type="http://schemas.openxmlformats.org/officeDocument/2006/relationships/image" Target="../media/image1.jpeg"/><Relationship Id="rId9" Type="http://schemas.openxmlformats.org/officeDocument/2006/relationships/image" Target="../media/image7.png"/><Relationship Id="rId1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svg"/><Relationship Id="rId1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gif"/><Relationship Id="rId12" Type="http://schemas.openxmlformats.org/officeDocument/2006/relationships/image" Target="../media/image9.png"/><Relationship Id="rId17" Type="http://schemas.openxmlformats.org/officeDocument/2006/relationships/image" Target="../media/image48.jpeg"/><Relationship Id="rId2" Type="http://schemas.microsoft.com/office/2007/relationships/media" Target="../media/media1.mp4"/><Relationship Id="rId16" Type="http://schemas.openxmlformats.org/officeDocument/2006/relationships/image" Target="../media/image47.jpeg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5" Type="http://schemas.openxmlformats.org/officeDocument/2006/relationships/image" Target="../media/image46.jpeg"/><Relationship Id="rId10" Type="http://schemas.openxmlformats.org/officeDocument/2006/relationships/image" Target="../media/image25.png"/><Relationship Id="rId4" Type="http://schemas.openxmlformats.org/officeDocument/2006/relationships/image" Target="../media/image1.jpeg"/><Relationship Id="rId9" Type="http://schemas.openxmlformats.org/officeDocument/2006/relationships/image" Target="../media/image7.png"/><Relationship Id="rId1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gif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6" Type="http://schemas.openxmlformats.org/officeDocument/2006/relationships/image" Target="../media/image52.jpeg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5" Type="http://schemas.openxmlformats.org/officeDocument/2006/relationships/image" Target="../media/image51.jpeg"/><Relationship Id="rId10" Type="http://schemas.openxmlformats.org/officeDocument/2006/relationships/image" Target="../media/image25.png"/><Relationship Id="rId4" Type="http://schemas.openxmlformats.org/officeDocument/2006/relationships/image" Target="../media/image1.jpeg"/><Relationship Id="rId9" Type="http://schemas.openxmlformats.org/officeDocument/2006/relationships/image" Target="../media/image7.png"/><Relationship Id="rId1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gif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6" Type="http://schemas.openxmlformats.org/officeDocument/2006/relationships/image" Target="../media/image55.jpeg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5" Type="http://schemas.openxmlformats.org/officeDocument/2006/relationships/image" Target="../media/image54.jpeg"/><Relationship Id="rId10" Type="http://schemas.openxmlformats.org/officeDocument/2006/relationships/image" Target="../media/image25.png"/><Relationship Id="rId4" Type="http://schemas.openxmlformats.org/officeDocument/2006/relationships/image" Target="../media/image1.jpeg"/><Relationship Id="rId9" Type="http://schemas.openxmlformats.org/officeDocument/2006/relationships/image" Target="../media/image7.png"/><Relationship Id="rId1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5" Type="http://schemas.openxmlformats.org/officeDocument/2006/relationships/image" Target="../media/image57.jpeg"/><Relationship Id="rId10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21.png"/><Relationship Id="rId1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5" Type="http://schemas.openxmlformats.org/officeDocument/2006/relationships/image" Target="../media/image58.jpeg"/><Relationship Id="rId10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21.png"/><Relationship Id="rId1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6" Type="http://schemas.openxmlformats.org/officeDocument/2006/relationships/image" Target="../media/image61.jpeg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5" Type="http://schemas.openxmlformats.org/officeDocument/2006/relationships/image" Target="../media/image60.jpeg"/><Relationship Id="rId10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21.png"/><Relationship Id="rId1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5" Type="http://schemas.openxmlformats.org/officeDocument/2006/relationships/image" Target="../media/image63.png"/><Relationship Id="rId10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21.png"/><Relationship Id="rId1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5" Type="http://schemas.openxmlformats.org/officeDocument/2006/relationships/image" Target="../media/image65.png"/><Relationship Id="rId10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21.png"/><Relationship Id="rId1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17" Type="http://schemas.openxmlformats.org/officeDocument/2006/relationships/image" Target="../media/image8.png"/><Relationship Id="rId2" Type="http://schemas.microsoft.com/office/2007/relationships/media" Target="../media/media1.mp4"/><Relationship Id="rId16" Type="http://schemas.openxmlformats.org/officeDocument/2006/relationships/image" Target="../media/image22.jpeg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10.svg"/><Relationship Id="rId10" Type="http://schemas.openxmlformats.org/officeDocument/2006/relationships/image" Target="../media/image19.png"/><Relationship Id="rId4" Type="http://schemas.openxmlformats.org/officeDocument/2006/relationships/image" Target="../media/image1.jpeg"/><Relationship Id="rId9" Type="http://schemas.openxmlformats.org/officeDocument/2006/relationships/image" Target="../media/image18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5" Type="http://schemas.openxmlformats.org/officeDocument/2006/relationships/image" Target="../media/image67.png"/><Relationship Id="rId10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21.png"/><Relationship Id="rId1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5" Type="http://schemas.openxmlformats.org/officeDocument/2006/relationships/image" Target="../media/image69.png"/><Relationship Id="rId10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21.png"/><Relationship Id="rId1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5" Type="http://schemas.openxmlformats.org/officeDocument/2006/relationships/image" Target="../media/image71.png"/><Relationship Id="rId10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21.png"/><Relationship Id="rId1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gif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25.png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10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21.png"/><Relationship Id="rId1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gif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6" Type="http://schemas.openxmlformats.org/officeDocument/2006/relationships/image" Target="../media/image28.jpeg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image" Target="../media/image1.jpeg"/><Relationship Id="rId9" Type="http://schemas.openxmlformats.org/officeDocument/2006/relationships/image" Target="../media/image7.png"/><Relationship Id="rId1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gif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6" Type="http://schemas.openxmlformats.org/officeDocument/2006/relationships/image" Target="../media/image31.jpeg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.jpeg"/><Relationship Id="rId9" Type="http://schemas.openxmlformats.org/officeDocument/2006/relationships/image" Target="../media/image7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5" Type="http://schemas.openxmlformats.org/officeDocument/2006/relationships/image" Target="../media/image33.png"/><Relationship Id="rId10" Type="http://schemas.openxmlformats.org/officeDocument/2006/relationships/image" Target="../media/image25.png"/><Relationship Id="rId4" Type="http://schemas.openxmlformats.org/officeDocument/2006/relationships/image" Target="../media/image1.jpeg"/><Relationship Id="rId9" Type="http://schemas.openxmlformats.org/officeDocument/2006/relationships/image" Target="../media/image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gif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5" Type="http://schemas.openxmlformats.org/officeDocument/2006/relationships/image" Target="../media/image35.jpeg"/><Relationship Id="rId10" Type="http://schemas.openxmlformats.org/officeDocument/2006/relationships/image" Target="../media/image25.png"/><Relationship Id="rId4" Type="http://schemas.openxmlformats.org/officeDocument/2006/relationships/image" Target="../media/image1.jpeg"/><Relationship Id="rId9" Type="http://schemas.openxmlformats.org/officeDocument/2006/relationships/image" Target="../media/image7.png"/><Relationship Id="rId1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gif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6" Type="http://schemas.openxmlformats.org/officeDocument/2006/relationships/image" Target="../media/image38.jpeg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5" Type="http://schemas.openxmlformats.org/officeDocument/2006/relationships/image" Target="../media/image37.jpeg"/><Relationship Id="rId10" Type="http://schemas.openxmlformats.org/officeDocument/2006/relationships/image" Target="../media/image25.png"/><Relationship Id="rId4" Type="http://schemas.openxmlformats.org/officeDocument/2006/relationships/image" Target="../media/image1.jpeg"/><Relationship Id="rId9" Type="http://schemas.openxmlformats.org/officeDocument/2006/relationships/image" Target="../media/image7.png"/><Relationship Id="rId1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gif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6" Type="http://schemas.openxmlformats.org/officeDocument/2006/relationships/image" Target="../media/image40.jpeg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5" Type="http://schemas.openxmlformats.org/officeDocument/2006/relationships/image" Target="../media/image39.jpeg"/><Relationship Id="rId10" Type="http://schemas.openxmlformats.org/officeDocument/2006/relationships/image" Target="../media/image25.png"/><Relationship Id="rId4" Type="http://schemas.openxmlformats.org/officeDocument/2006/relationships/image" Target="../media/image1.jpeg"/><Relationship Id="rId9" Type="http://schemas.openxmlformats.org/officeDocument/2006/relationships/image" Target="../media/image7.png"/><Relationship Id="rId1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408F">
                <a:alpha val="100000"/>
              </a:srgbClr>
            </a:gs>
            <a:gs pos="100000">
              <a:srgbClr val="2C6D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500.0027"/>
                </p14:media>
              </p:ext>
            </p:extLst>
          </p:nvPr>
        </p:nvPicPr>
        <p:blipFill>
          <a:blip r:embed="rId6">
            <a:alphaModFix amt="59000"/>
          </a:blip>
          <a:srcRect/>
          <a:stretch>
            <a:fillRect/>
          </a:stretch>
        </p:blipFill>
        <p:spPr>
          <a:xfrm>
            <a:off x="-309185" y="-244816"/>
            <a:ext cx="19269091" cy="109833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alphaModFix amt="18000"/>
          </a:blip>
          <a:srcRect/>
          <a:stretch>
            <a:fillRect/>
          </a:stretch>
        </p:blipFill>
        <p:spPr>
          <a:xfrm>
            <a:off x="-6006495" y="3519486"/>
            <a:ext cx="29997025" cy="6899316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3516515" y="5143500"/>
            <a:ext cx="17274316" cy="6902508"/>
          </a:xfrm>
          <a:custGeom>
            <a:avLst/>
            <a:gdLst/>
            <a:ahLst/>
            <a:cxnLst/>
            <a:rect l="l" t="t" r="r" b="b"/>
            <a:pathLst>
              <a:path w="17274316" h="6902508">
                <a:moveTo>
                  <a:pt x="0" y="0"/>
                </a:moveTo>
                <a:lnTo>
                  <a:pt x="17274317" y="0"/>
                </a:lnTo>
                <a:lnTo>
                  <a:pt x="17274317" y="6902508"/>
                </a:lnTo>
                <a:lnTo>
                  <a:pt x="0" y="69025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5000"/>
            </a:blip>
            <a:stretch>
              <a:fillRect r="-48681"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6290024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5400000" flipH="1">
            <a:off x="-9015583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21386493" y="0"/>
                </a:moveTo>
                <a:lnTo>
                  <a:pt x="0" y="0"/>
                </a:lnTo>
                <a:lnTo>
                  <a:pt x="0" y="5961112"/>
                </a:lnTo>
                <a:lnTo>
                  <a:pt x="21386493" y="5961112"/>
                </a:lnTo>
                <a:lnTo>
                  <a:pt x="21386493" y="0"/>
                </a:lnTo>
                <a:close/>
              </a:path>
            </a:pathLst>
          </a:custGeom>
          <a:blipFill>
            <a:blip r:embed="rId9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28700" y="3519486"/>
            <a:ext cx="1769453" cy="1105908"/>
          </a:xfrm>
          <a:custGeom>
            <a:avLst/>
            <a:gdLst/>
            <a:ahLst/>
            <a:cxnLst/>
            <a:rect l="l" t="t" r="r" b="b"/>
            <a:pathLst>
              <a:path w="1769453" h="1105908">
                <a:moveTo>
                  <a:pt x="0" y="0"/>
                </a:moveTo>
                <a:lnTo>
                  <a:pt x="1769453" y="0"/>
                </a:lnTo>
                <a:lnTo>
                  <a:pt x="1769453" y="1105908"/>
                </a:lnTo>
                <a:lnTo>
                  <a:pt x="0" y="11059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95201" y="4332428"/>
            <a:ext cx="1376138" cy="860086"/>
          </a:xfrm>
          <a:custGeom>
            <a:avLst/>
            <a:gdLst/>
            <a:ahLst/>
            <a:cxnLst/>
            <a:rect l="l" t="t" r="r" b="b"/>
            <a:pathLst>
              <a:path w="1376138" h="860086">
                <a:moveTo>
                  <a:pt x="0" y="0"/>
                </a:moveTo>
                <a:lnTo>
                  <a:pt x="1376138" y="0"/>
                </a:lnTo>
                <a:lnTo>
                  <a:pt x="1376138" y="860086"/>
                </a:lnTo>
                <a:lnTo>
                  <a:pt x="0" y="8600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453851" y="6969144"/>
            <a:ext cx="10026738" cy="7686478"/>
          </a:xfrm>
          <a:custGeom>
            <a:avLst/>
            <a:gdLst/>
            <a:ahLst/>
            <a:cxnLst/>
            <a:rect l="l" t="t" r="r" b="b"/>
            <a:pathLst>
              <a:path w="10026738" h="7686478">
                <a:moveTo>
                  <a:pt x="0" y="0"/>
                </a:moveTo>
                <a:lnTo>
                  <a:pt x="10026738" y="0"/>
                </a:lnTo>
                <a:lnTo>
                  <a:pt x="10026738" y="7686478"/>
                </a:lnTo>
                <a:lnTo>
                  <a:pt x="0" y="7686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1804"/>
            </a:stretch>
          </a:blipFill>
        </p:spPr>
      </p:sp>
      <p:sp>
        <p:nvSpPr>
          <p:cNvPr id="10" name="Freeform 10"/>
          <p:cNvSpPr/>
          <p:nvPr/>
        </p:nvSpPr>
        <p:spPr>
          <a:xfrm rot="7227082" flipH="1">
            <a:off x="14077415" y="6621677"/>
            <a:ext cx="5076403" cy="3077570"/>
          </a:xfrm>
          <a:custGeom>
            <a:avLst/>
            <a:gdLst/>
            <a:ahLst/>
            <a:cxnLst/>
            <a:rect l="l" t="t" r="r" b="b"/>
            <a:pathLst>
              <a:path w="5076403" h="3077570">
                <a:moveTo>
                  <a:pt x="5076403" y="0"/>
                </a:moveTo>
                <a:lnTo>
                  <a:pt x="0" y="0"/>
                </a:lnTo>
                <a:lnTo>
                  <a:pt x="0" y="3077570"/>
                </a:lnTo>
                <a:lnTo>
                  <a:pt x="5076403" y="3077570"/>
                </a:lnTo>
                <a:lnTo>
                  <a:pt x="5076403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262102">
            <a:off x="-672351" y="6720297"/>
            <a:ext cx="4700029" cy="2849393"/>
          </a:xfrm>
          <a:custGeom>
            <a:avLst/>
            <a:gdLst/>
            <a:ahLst/>
            <a:cxnLst/>
            <a:rect l="l" t="t" r="r" b="b"/>
            <a:pathLst>
              <a:path w="4700029" h="2849393">
                <a:moveTo>
                  <a:pt x="0" y="0"/>
                </a:moveTo>
                <a:lnTo>
                  <a:pt x="4700029" y="0"/>
                </a:lnTo>
                <a:lnTo>
                  <a:pt x="4700029" y="2849393"/>
                </a:lnTo>
                <a:lnTo>
                  <a:pt x="0" y="284939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9385024" y="8144993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0" y="4284014"/>
                </a:moveTo>
                <a:lnTo>
                  <a:pt x="9235381" y="4284014"/>
                </a:lnTo>
                <a:lnTo>
                  <a:pt x="9235381" y="0"/>
                </a:lnTo>
                <a:lnTo>
                  <a:pt x="0" y="0"/>
                </a:lnTo>
                <a:lnTo>
                  <a:pt x="0" y="4284014"/>
                </a:lnTo>
                <a:close/>
              </a:path>
            </a:pathLst>
          </a:custGeom>
          <a:blipFill>
            <a:blip r:embed="rId13"/>
            <a:stretch>
              <a:fillRect l="-133184" b="-46409"/>
            </a:stretch>
          </a:blipFill>
        </p:spPr>
      </p:sp>
      <p:sp>
        <p:nvSpPr>
          <p:cNvPr id="13" name="Freeform 13"/>
          <p:cNvSpPr/>
          <p:nvPr/>
        </p:nvSpPr>
        <p:spPr>
          <a:xfrm flipH="1" flipV="1">
            <a:off x="-309185" y="8144993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9235381" y="4284014"/>
                </a:moveTo>
                <a:lnTo>
                  <a:pt x="0" y="4284014"/>
                </a:lnTo>
                <a:lnTo>
                  <a:pt x="0" y="0"/>
                </a:lnTo>
                <a:lnTo>
                  <a:pt x="9235381" y="0"/>
                </a:lnTo>
                <a:lnTo>
                  <a:pt x="9235381" y="4284014"/>
                </a:lnTo>
                <a:close/>
              </a:path>
            </a:pathLst>
          </a:custGeom>
          <a:blipFill>
            <a:blip r:embed="rId13"/>
            <a:stretch>
              <a:fillRect l="-133184" b="-4640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481574" y="7252650"/>
            <a:ext cx="480672" cy="480672"/>
          </a:xfrm>
          <a:custGeom>
            <a:avLst/>
            <a:gdLst/>
            <a:ahLst/>
            <a:cxnLst/>
            <a:rect l="l" t="t" r="r" b="b"/>
            <a:pathLst>
              <a:path w="480672" h="480672">
                <a:moveTo>
                  <a:pt x="0" y="0"/>
                </a:moveTo>
                <a:lnTo>
                  <a:pt x="480672" y="0"/>
                </a:lnTo>
                <a:lnTo>
                  <a:pt x="480672" y="480671"/>
                </a:lnTo>
                <a:lnTo>
                  <a:pt x="0" y="4806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314035" y="2892051"/>
            <a:ext cx="12306370" cy="1181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8"/>
              </a:lnSpc>
            </a:pPr>
            <a:r>
              <a:rPr lang="en-US" sz="7299" b="1" dirty="0" err="1">
                <a:latin typeface="Sarabun Bold"/>
                <a:ea typeface="Sarabun Bold"/>
                <a:cs typeface="Sarabun Bold"/>
                <a:sym typeface="Sarabun Bold"/>
              </a:rPr>
              <a:t>ผลสำเร็จการดำเนินงาน</a:t>
            </a:r>
            <a:endParaRPr lang="en-US" sz="7299" b="1" dirty="0">
              <a:latin typeface="Sarabun Bold"/>
              <a:ea typeface="Sarabun Bold"/>
              <a:cs typeface="Sarabun Bold"/>
              <a:sym typeface="Sarabun Bold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3517466" y="7252650"/>
            <a:ext cx="480672" cy="480672"/>
          </a:xfrm>
          <a:custGeom>
            <a:avLst/>
            <a:gdLst/>
            <a:ahLst/>
            <a:cxnLst/>
            <a:rect l="l" t="t" r="r" b="b"/>
            <a:pathLst>
              <a:path w="480672" h="480672">
                <a:moveTo>
                  <a:pt x="0" y="0"/>
                </a:moveTo>
                <a:lnTo>
                  <a:pt x="480672" y="0"/>
                </a:lnTo>
                <a:lnTo>
                  <a:pt x="480672" y="480671"/>
                </a:lnTo>
                <a:lnTo>
                  <a:pt x="0" y="4806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984940" y="276825"/>
            <a:ext cx="2772862" cy="2767626"/>
          </a:xfrm>
          <a:custGeom>
            <a:avLst/>
            <a:gdLst/>
            <a:ahLst/>
            <a:cxnLst/>
            <a:rect l="l" t="t" r="r" b="b"/>
            <a:pathLst>
              <a:path w="2772862" h="2767626">
                <a:moveTo>
                  <a:pt x="0" y="0"/>
                </a:moveTo>
                <a:lnTo>
                  <a:pt x="2772862" y="0"/>
                </a:lnTo>
                <a:lnTo>
                  <a:pt x="2772862" y="2767626"/>
                </a:lnTo>
                <a:lnTo>
                  <a:pt x="0" y="27676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070" r="-1070" b="-2521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443418" y="4378455"/>
            <a:ext cx="8172199" cy="2496077"/>
          </a:xfrm>
          <a:custGeom>
            <a:avLst/>
            <a:gdLst/>
            <a:ahLst/>
            <a:cxnLst/>
            <a:rect l="l" t="t" r="r" b="b"/>
            <a:pathLst>
              <a:path w="8172199" h="2496077">
                <a:moveTo>
                  <a:pt x="0" y="0"/>
                </a:moveTo>
                <a:lnTo>
                  <a:pt x="8172199" y="0"/>
                </a:lnTo>
                <a:lnTo>
                  <a:pt x="8172199" y="2496077"/>
                </a:lnTo>
                <a:lnTo>
                  <a:pt x="0" y="249607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795" b="-534"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78679" y="2044548"/>
            <a:ext cx="5775172" cy="6704621"/>
            <a:chOff x="0" y="0"/>
            <a:chExt cx="1034750" cy="120128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34750" cy="1201281"/>
            </a:xfrm>
            <a:custGeom>
              <a:avLst/>
              <a:gdLst/>
              <a:ahLst/>
              <a:cxnLst/>
              <a:rect l="l" t="t" r="r" b="b"/>
              <a:pathLst>
                <a:path w="1034750" h="1201281">
                  <a:moveTo>
                    <a:pt x="517375" y="0"/>
                  </a:moveTo>
                  <a:cubicBezTo>
                    <a:pt x="231637" y="0"/>
                    <a:pt x="0" y="268916"/>
                    <a:pt x="0" y="600641"/>
                  </a:cubicBezTo>
                  <a:cubicBezTo>
                    <a:pt x="0" y="932365"/>
                    <a:pt x="231637" y="1201281"/>
                    <a:pt x="517375" y="1201281"/>
                  </a:cubicBezTo>
                  <a:cubicBezTo>
                    <a:pt x="803113" y="1201281"/>
                    <a:pt x="1034750" y="932365"/>
                    <a:pt x="1034750" y="600641"/>
                  </a:cubicBezTo>
                  <a:cubicBezTo>
                    <a:pt x="1034750" y="268916"/>
                    <a:pt x="803113" y="0"/>
                    <a:pt x="517375" y="0"/>
                  </a:cubicBezTo>
                  <a:close/>
                </a:path>
              </a:pathLst>
            </a:custGeom>
            <a:blipFill>
              <a:blip r:embed="rId18"/>
              <a:stretch>
                <a:fillRect l="-23214" r="-23214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21" name="TextBox 21"/>
          <p:cNvSpPr txBox="1"/>
          <p:nvPr/>
        </p:nvSpPr>
        <p:spPr>
          <a:xfrm>
            <a:off x="8019618" y="7494957"/>
            <a:ext cx="9019799" cy="1099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1"/>
              </a:lnSpc>
            </a:pPr>
            <a:r>
              <a:rPr lang="en-US" sz="3200" b="1" dirty="0" err="1">
                <a:solidFill>
                  <a:srgbClr val="2B78FD"/>
                </a:solidFill>
                <a:latin typeface="Sarabun Bold"/>
                <a:ea typeface="Sarabun Bold"/>
                <a:cs typeface="Sarabun Bold"/>
                <a:sym typeface="Sarabun Bold"/>
              </a:rPr>
              <a:t>กองบริหารทรัพยากรบุคคล</a:t>
            </a:r>
            <a:r>
              <a:rPr lang="en-US" sz="3200" b="1" dirty="0">
                <a:solidFill>
                  <a:srgbClr val="2B78FD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</a:p>
          <a:p>
            <a:pPr algn="ctr">
              <a:lnSpc>
                <a:spcPts val="4481"/>
              </a:lnSpc>
            </a:pPr>
            <a:r>
              <a:rPr lang="en-US" sz="3200" b="1" dirty="0" err="1">
                <a:solidFill>
                  <a:srgbClr val="2B78FD"/>
                </a:solidFill>
                <a:latin typeface="Sarabun Bold"/>
                <a:ea typeface="Sarabun Bold"/>
                <a:cs typeface="Sarabun Bold"/>
                <a:sym typeface="Sarabun Bold"/>
              </a:rPr>
              <a:t>กรมสุขภาพจิต</a:t>
            </a:r>
            <a:r>
              <a:rPr lang="en-US" sz="3200" b="1" dirty="0">
                <a:solidFill>
                  <a:srgbClr val="2B78FD"/>
                </a:solidFill>
                <a:latin typeface="Sarabun Bold"/>
                <a:ea typeface="Sarabun Bold"/>
                <a:cs typeface="Sarabun Bold"/>
                <a:sym typeface="Sarabun Bold"/>
              </a:rPr>
              <a:t>  </a:t>
            </a:r>
            <a:r>
              <a:rPr lang="en-US" sz="3200" b="1" dirty="0" err="1">
                <a:solidFill>
                  <a:srgbClr val="2B78FD"/>
                </a:solidFill>
                <a:latin typeface="Sarabun Bold"/>
                <a:ea typeface="Sarabun Bold"/>
                <a:cs typeface="Sarabun Bold"/>
                <a:sym typeface="Sarabun Bold"/>
              </a:rPr>
              <a:t>กระทรวงสาธารณสุข</a:t>
            </a:r>
            <a:endParaRPr lang="en-US" sz="3200" b="1" dirty="0">
              <a:solidFill>
                <a:srgbClr val="2B78FD"/>
              </a:solidFill>
              <a:latin typeface="Sarabun Bold"/>
              <a:ea typeface="Sarabun Bold"/>
              <a:cs typeface="Sarabun Bold"/>
              <a:sym typeface="Sarabun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443418" y="5161150"/>
            <a:ext cx="8172199" cy="81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7"/>
              </a:lnSpc>
            </a:pPr>
            <a:r>
              <a:rPr lang="en-US" sz="4983" b="1" dirty="0" err="1">
                <a:latin typeface="Sarabun Bold"/>
                <a:ea typeface="Sarabun Bold"/>
                <a:cs typeface="Sarabun Bold"/>
                <a:sym typeface="Sarabun Bold"/>
              </a:rPr>
              <a:t>เป็นองค์กรคุณธรรมต้นแบบ</a:t>
            </a:r>
            <a:endParaRPr lang="en-US" sz="4983" b="1" dirty="0">
              <a:latin typeface="Sarabun Bold"/>
              <a:ea typeface="Sarabun Bold"/>
              <a:cs typeface="Sarabun Bold"/>
              <a:sym typeface="Sarabun Bold"/>
            </a:endParaRPr>
          </a:p>
        </p:txBody>
      </p:sp>
      <p:pic>
        <p:nvPicPr>
          <p:cNvPr id="23" name="Picture 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cmd cmd="playFrom(0.0)">
              <p:cBhvr>
                <p:cTn id="3"/>
                <p:tgtEl>
                  <p:spTgt spid="23"/>
                </p:tgtEl>
              </p:cBhvr>
            </p:cmd>
            <p:audio>
              <p:cMediaNode vol="100000" showWhenStopped="0">
                <p:cTn id="4"/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408F">
                <a:alpha val="100000"/>
              </a:srgbClr>
            </a:gs>
            <a:gs pos="100000">
              <a:srgbClr val="2C6D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166.6687"/>
                </p14:media>
              </p:ext>
            </p:extLst>
          </p:nvPr>
        </p:nvPicPr>
        <p:blipFill>
          <a:blip r:embed="rId4">
            <a:alphaModFix amt="59000"/>
          </a:blip>
          <a:srcRect/>
          <a:stretch>
            <a:fillRect/>
          </a:stretch>
        </p:blipFill>
        <p:spPr>
          <a:xfrm>
            <a:off x="-309185" y="-244816"/>
            <a:ext cx="19269091" cy="1098338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516515" y="5143500"/>
            <a:ext cx="25683749" cy="6902508"/>
          </a:xfrm>
          <a:custGeom>
            <a:avLst/>
            <a:gdLst/>
            <a:ahLst/>
            <a:cxnLst/>
            <a:rect l="l" t="t" r="r" b="b"/>
            <a:pathLst>
              <a:path w="25683749" h="6902508">
                <a:moveTo>
                  <a:pt x="0" y="0"/>
                </a:moveTo>
                <a:lnTo>
                  <a:pt x="25683749" y="0"/>
                </a:lnTo>
                <a:lnTo>
                  <a:pt x="25683749" y="6902508"/>
                </a:lnTo>
                <a:lnTo>
                  <a:pt x="0" y="6902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4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72074" y="7970202"/>
            <a:ext cx="5143853" cy="5150291"/>
          </a:xfrm>
          <a:custGeom>
            <a:avLst/>
            <a:gdLst/>
            <a:ahLst/>
            <a:cxnLst/>
            <a:rect l="l" t="t" r="r" b="b"/>
            <a:pathLst>
              <a:path w="5143853" h="5150291">
                <a:moveTo>
                  <a:pt x="0" y="0"/>
                </a:moveTo>
                <a:lnTo>
                  <a:pt x="5143852" y="0"/>
                </a:lnTo>
                <a:lnTo>
                  <a:pt x="5143852" y="5150290"/>
                </a:lnTo>
                <a:lnTo>
                  <a:pt x="0" y="5150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7000"/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82000"/>
          </a:blip>
          <a:srcRect/>
          <a:stretch>
            <a:fillRect/>
          </a:stretch>
        </p:blipFill>
        <p:spPr>
          <a:xfrm>
            <a:off x="-1860059" y="-1195060"/>
            <a:ext cx="22812763" cy="12775147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5400000">
            <a:off x="6290024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5400000" flipH="1">
            <a:off x="-9015583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21386493" y="0"/>
                </a:moveTo>
                <a:lnTo>
                  <a:pt x="0" y="0"/>
                </a:lnTo>
                <a:lnTo>
                  <a:pt x="0" y="5961112"/>
                </a:lnTo>
                <a:lnTo>
                  <a:pt x="21386493" y="5961112"/>
                </a:lnTo>
                <a:lnTo>
                  <a:pt x="21386493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7262102">
            <a:off x="-1366546" y="6873154"/>
            <a:ext cx="6790033" cy="4116458"/>
          </a:xfrm>
          <a:custGeom>
            <a:avLst/>
            <a:gdLst/>
            <a:ahLst/>
            <a:cxnLst/>
            <a:rect l="l" t="t" r="r" b="b"/>
            <a:pathLst>
              <a:path w="6790033" h="4116458">
                <a:moveTo>
                  <a:pt x="0" y="0"/>
                </a:moveTo>
                <a:lnTo>
                  <a:pt x="6790033" y="0"/>
                </a:lnTo>
                <a:lnTo>
                  <a:pt x="6790033" y="4116457"/>
                </a:lnTo>
                <a:lnTo>
                  <a:pt x="0" y="41164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7082" flipH="1">
            <a:off x="12966782" y="6981455"/>
            <a:ext cx="6432752" cy="3899856"/>
          </a:xfrm>
          <a:custGeom>
            <a:avLst/>
            <a:gdLst/>
            <a:ahLst/>
            <a:cxnLst/>
            <a:rect l="l" t="t" r="r" b="b"/>
            <a:pathLst>
              <a:path w="6432752" h="3899856">
                <a:moveTo>
                  <a:pt x="6432752" y="0"/>
                </a:moveTo>
                <a:lnTo>
                  <a:pt x="0" y="0"/>
                </a:lnTo>
                <a:lnTo>
                  <a:pt x="0" y="3899856"/>
                </a:lnTo>
                <a:lnTo>
                  <a:pt x="6432752" y="3899856"/>
                </a:lnTo>
                <a:lnTo>
                  <a:pt x="643275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64658" y="1028700"/>
            <a:ext cx="5761194" cy="5852160"/>
          </a:xfrm>
          <a:custGeom>
            <a:avLst/>
            <a:gdLst/>
            <a:ahLst/>
            <a:cxnLst/>
            <a:rect l="l" t="t" r="r" b="b"/>
            <a:pathLst>
              <a:path w="5761194" h="5852160">
                <a:moveTo>
                  <a:pt x="0" y="0"/>
                </a:moveTo>
                <a:lnTo>
                  <a:pt x="5761194" y="0"/>
                </a:lnTo>
                <a:lnTo>
                  <a:pt x="5761194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2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3519486"/>
            <a:ext cx="1769453" cy="1105908"/>
          </a:xfrm>
          <a:custGeom>
            <a:avLst/>
            <a:gdLst/>
            <a:ahLst/>
            <a:cxnLst/>
            <a:rect l="l" t="t" r="r" b="b"/>
            <a:pathLst>
              <a:path w="1769453" h="1105908">
                <a:moveTo>
                  <a:pt x="0" y="0"/>
                </a:moveTo>
                <a:lnTo>
                  <a:pt x="1769453" y="0"/>
                </a:lnTo>
                <a:lnTo>
                  <a:pt x="1769453" y="1105908"/>
                </a:lnTo>
                <a:lnTo>
                  <a:pt x="0" y="1105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95201" y="4332428"/>
            <a:ext cx="1376138" cy="860086"/>
          </a:xfrm>
          <a:custGeom>
            <a:avLst/>
            <a:gdLst/>
            <a:ahLst/>
            <a:cxnLst/>
            <a:rect l="l" t="t" r="r" b="b"/>
            <a:pathLst>
              <a:path w="1376138" h="860086">
                <a:moveTo>
                  <a:pt x="0" y="0"/>
                </a:moveTo>
                <a:lnTo>
                  <a:pt x="1376138" y="0"/>
                </a:lnTo>
                <a:lnTo>
                  <a:pt x="1376138" y="860086"/>
                </a:lnTo>
                <a:lnTo>
                  <a:pt x="0" y="860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39705" y="4878093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444418" y="4905031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84211" y="534150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762782" y="4072440"/>
            <a:ext cx="7661697" cy="5797784"/>
          </a:xfrm>
          <a:custGeom>
            <a:avLst/>
            <a:gdLst/>
            <a:ahLst/>
            <a:cxnLst/>
            <a:rect l="l" t="t" r="r" b="b"/>
            <a:pathLst>
              <a:path w="7661697" h="5797784">
                <a:moveTo>
                  <a:pt x="0" y="0"/>
                </a:moveTo>
                <a:lnTo>
                  <a:pt x="7661697" y="0"/>
                </a:lnTo>
                <a:lnTo>
                  <a:pt x="7661697" y="5797784"/>
                </a:lnTo>
                <a:lnTo>
                  <a:pt x="0" y="579778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62348" b="-72582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1246928" y="2138489"/>
            <a:ext cx="7712977" cy="155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1"/>
              </a:lnSpc>
            </a:pP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“ </a:t>
            </a:r>
            <a:r>
              <a:rPr lang="en-US" sz="9007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จิตอาสา</a:t>
            </a: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19766" y="771525"/>
            <a:ext cx="9104713" cy="1250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5"/>
              </a:lnSpc>
            </a:pPr>
            <a:r>
              <a:rPr lang="en-US" sz="6532" b="1">
                <a:solidFill>
                  <a:srgbClr val="FFFFF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เป้าหมายคุณธรรม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24849" y="6644081"/>
            <a:ext cx="9121474" cy="330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</a:pPr>
            <a:r>
              <a:rPr lang="en-US" sz="3147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กิจกรรม  LONG LIFF ...THAI FIT ฟิตกายฟิตใจ        ออกกำลังกายทั่วไทย เฉลิมพระเกียรติ                  พระบาทสมเด็จพระเจ้าอยู่หัว เนื่องในโอกาส             พระราชพิธีมหามงคลเฉลิมพระชนมพรรษา</a:t>
            </a:r>
          </a:p>
          <a:p>
            <a:pPr algn="ctr">
              <a:lnSpc>
                <a:spcPts val="4406"/>
              </a:lnSpc>
            </a:pPr>
            <a:r>
              <a:rPr lang="en-US" sz="3147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6 รอบ 28 กรกฎาคม 2567</a:t>
            </a:r>
          </a:p>
          <a:p>
            <a:pPr algn="ctr">
              <a:lnSpc>
                <a:spcPts val="4406"/>
              </a:lnSpc>
            </a:pPr>
            <a:r>
              <a:rPr lang="en-US" sz="3147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ในวันที่ 22 ธันวาคม 2567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408F">
                <a:alpha val="100000"/>
              </a:srgbClr>
            </a:gs>
            <a:gs pos="100000">
              <a:srgbClr val="2C6D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166.6687"/>
                </p14:media>
              </p:ext>
            </p:extLst>
          </p:nvPr>
        </p:nvPicPr>
        <p:blipFill>
          <a:blip r:embed="rId4">
            <a:alphaModFix amt="59000"/>
          </a:blip>
          <a:srcRect/>
          <a:stretch>
            <a:fillRect/>
          </a:stretch>
        </p:blipFill>
        <p:spPr>
          <a:xfrm>
            <a:off x="-309185" y="-244816"/>
            <a:ext cx="19269091" cy="1098338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516515" y="5143500"/>
            <a:ext cx="25683749" cy="6902508"/>
          </a:xfrm>
          <a:custGeom>
            <a:avLst/>
            <a:gdLst/>
            <a:ahLst/>
            <a:cxnLst/>
            <a:rect l="l" t="t" r="r" b="b"/>
            <a:pathLst>
              <a:path w="25683749" h="6902508">
                <a:moveTo>
                  <a:pt x="0" y="0"/>
                </a:moveTo>
                <a:lnTo>
                  <a:pt x="25683749" y="0"/>
                </a:lnTo>
                <a:lnTo>
                  <a:pt x="25683749" y="6902508"/>
                </a:lnTo>
                <a:lnTo>
                  <a:pt x="0" y="6902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4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72074" y="7970202"/>
            <a:ext cx="5143853" cy="5150291"/>
          </a:xfrm>
          <a:custGeom>
            <a:avLst/>
            <a:gdLst/>
            <a:ahLst/>
            <a:cxnLst/>
            <a:rect l="l" t="t" r="r" b="b"/>
            <a:pathLst>
              <a:path w="5143853" h="5150291">
                <a:moveTo>
                  <a:pt x="0" y="0"/>
                </a:moveTo>
                <a:lnTo>
                  <a:pt x="5143852" y="0"/>
                </a:lnTo>
                <a:lnTo>
                  <a:pt x="5143852" y="5150290"/>
                </a:lnTo>
                <a:lnTo>
                  <a:pt x="0" y="5150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7000"/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82000"/>
          </a:blip>
          <a:srcRect/>
          <a:stretch>
            <a:fillRect/>
          </a:stretch>
        </p:blipFill>
        <p:spPr>
          <a:xfrm>
            <a:off x="-1860059" y="-1140698"/>
            <a:ext cx="22812763" cy="12775147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5400000">
            <a:off x="6290024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5400000" flipH="1">
            <a:off x="-9015583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21386493" y="0"/>
                </a:moveTo>
                <a:lnTo>
                  <a:pt x="0" y="0"/>
                </a:lnTo>
                <a:lnTo>
                  <a:pt x="0" y="5961112"/>
                </a:lnTo>
                <a:lnTo>
                  <a:pt x="21386493" y="5961112"/>
                </a:lnTo>
                <a:lnTo>
                  <a:pt x="21386493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7262102">
            <a:off x="-1366546" y="6873154"/>
            <a:ext cx="6790033" cy="4116458"/>
          </a:xfrm>
          <a:custGeom>
            <a:avLst/>
            <a:gdLst/>
            <a:ahLst/>
            <a:cxnLst/>
            <a:rect l="l" t="t" r="r" b="b"/>
            <a:pathLst>
              <a:path w="6790033" h="4116458">
                <a:moveTo>
                  <a:pt x="0" y="0"/>
                </a:moveTo>
                <a:lnTo>
                  <a:pt x="6790033" y="0"/>
                </a:lnTo>
                <a:lnTo>
                  <a:pt x="6790033" y="4116457"/>
                </a:lnTo>
                <a:lnTo>
                  <a:pt x="0" y="41164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7082" flipH="1">
            <a:off x="12966782" y="6981455"/>
            <a:ext cx="6432752" cy="3899856"/>
          </a:xfrm>
          <a:custGeom>
            <a:avLst/>
            <a:gdLst/>
            <a:ahLst/>
            <a:cxnLst/>
            <a:rect l="l" t="t" r="r" b="b"/>
            <a:pathLst>
              <a:path w="6432752" h="3899856">
                <a:moveTo>
                  <a:pt x="6432752" y="0"/>
                </a:moveTo>
                <a:lnTo>
                  <a:pt x="0" y="0"/>
                </a:lnTo>
                <a:lnTo>
                  <a:pt x="0" y="3899856"/>
                </a:lnTo>
                <a:lnTo>
                  <a:pt x="6432752" y="3899856"/>
                </a:lnTo>
                <a:lnTo>
                  <a:pt x="643275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64658" y="1028700"/>
            <a:ext cx="5761194" cy="5852160"/>
          </a:xfrm>
          <a:custGeom>
            <a:avLst/>
            <a:gdLst/>
            <a:ahLst/>
            <a:cxnLst/>
            <a:rect l="l" t="t" r="r" b="b"/>
            <a:pathLst>
              <a:path w="5761194" h="5852160">
                <a:moveTo>
                  <a:pt x="0" y="0"/>
                </a:moveTo>
                <a:lnTo>
                  <a:pt x="5761194" y="0"/>
                </a:lnTo>
                <a:lnTo>
                  <a:pt x="5761194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2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3519486"/>
            <a:ext cx="1769453" cy="1105908"/>
          </a:xfrm>
          <a:custGeom>
            <a:avLst/>
            <a:gdLst/>
            <a:ahLst/>
            <a:cxnLst/>
            <a:rect l="l" t="t" r="r" b="b"/>
            <a:pathLst>
              <a:path w="1769453" h="1105908">
                <a:moveTo>
                  <a:pt x="0" y="0"/>
                </a:moveTo>
                <a:lnTo>
                  <a:pt x="1769453" y="0"/>
                </a:lnTo>
                <a:lnTo>
                  <a:pt x="1769453" y="1105908"/>
                </a:lnTo>
                <a:lnTo>
                  <a:pt x="0" y="1105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95201" y="4332428"/>
            <a:ext cx="1376138" cy="860086"/>
          </a:xfrm>
          <a:custGeom>
            <a:avLst/>
            <a:gdLst/>
            <a:ahLst/>
            <a:cxnLst/>
            <a:rect l="l" t="t" r="r" b="b"/>
            <a:pathLst>
              <a:path w="1376138" h="860086">
                <a:moveTo>
                  <a:pt x="0" y="0"/>
                </a:moveTo>
                <a:lnTo>
                  <a:pt x="1376138" y="0"/>
                </a:lnTo>
                <a:lnTo>
                  <a:pt x="1376138" y="860086"/>
                </a:lnTo>
                <a:lnTo>
                  <a:pt x="0" y="860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39705" y="4878093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444418" y="4905031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128160" y="4072440"/>
            <a:ext cx="8131140" cy="5825403"/>
          </a:xfrm>
          <a:custGeom>
            <a:avLst/>
            <a:gdLst/>
            <a:ahLst/>
            <a:cxnLst/>
            <a:rect l="l" t="t" r="r" b="b"/>
            <a:pathLst>
              <a:path w="8131140" h="5825403">
                <a:moveTo>
                  <a:pt x="0" y="0"/>
                </a:moveTo>
                <a:lnTo>
                  <a:pt x="8131140" y="0"/>
                </a:lnTo>
                <a:lnTo>
                  <a:pt x="813114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7531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30987" y="606784"/>
            <a:ext cx="7862185" cy="5825403"/>
          </a:xfrm>
          <a:custGeom>
            <a:avLst/>
            <a:gdLst/>
            <a:ahLst/>
            <a:cxnLst/>
            <a:rect l="l" t="t" r="r" b="b"/>
            <a:pathLst>
              <a:path w="7862185" h="5825403">
                <a:moveTo>
                  <a:pt x="0" y="0"/>
                </a:moveTo>
                <a:lnTo>
                  <a:pt x="7862186" y="0"/>
                </a:lnTo>
                <a:lnTo>
                  <a:pt x="7862186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r="-11210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1246928" y="2138489"/>
            <a:ext cx="7712977" cy="155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1"/>
              </a:lnSpc>
            </a:pP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“ </a:t>
            </a:r>
            <a:r>
              <a:rPr lang="en-US" sz="9007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จิตอาสา</a:t>
            </a: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19766" y="771525"/>
            <a:ext cx="9104713" cy="1250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5"/>
              </a:lnSpc>
            </a:pPr>
            <a:r>
              <a:rPr lang="en-US" sz="6532" b="1">
                <a:solidFill>
                  <a:srgbClr val="FFFFF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เป้าหมายคุณธรรม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0801" y="5890342"/>
            <a:ext cx="8841685" cy="4688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4"/>
              </a:lnSpc>
            </a:pPr>
            <a:r>
              <a:rPr lang="en-US" sz="3253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จิตอาสา โครงการบำเพ็ญสาธารณประโยชน์</a:t>
            </a:r>
          </a:p>
          <a:p>
            <a:pPr algn="ctr">
              <a:lnSpc>
                <a:spcPts val="4554"/>
              </a:lnSpc>
            </a:pPr>
            <a:r>
              <a:rPr lang="en-US" sz="3253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และบำเพ็ญสาธารณกุศลพัฒนาสิ่งแวดล้อม</a:t>
            </a:r>
          </a:p>
          <a:p>
            <a:pPr algn="ctr">
              <a:lnSpc>
                <a:spcPts val="4554"/>
              </a:lnSpc>
            </a:pPr>
            <a:r>
              <a:rPr lang="en-US" sz="3253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เนื่องในวันคล้ายวันพระบรมราชสมภพ </a:t>
            </a:r>
          </a:p>
          <a:p>
            <a:pPr algn="ctr">
              <a:lnSpc>
                <a:spcPts val="4554"/>
              </a:lnSpc>
            </a:pPr>
            <a:r>
              <a:rPr lang="en-US" sz="3253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พระบาทสมเด็จพระบรมชนกาธิเบศร มหาภูมิพลอดุลยเดชมหาราช บรมนาถบพิตร วันชาติ </a:t>
            </a:r>
          </a:p>
          <a:p>
            <a:pPr algn="ctr">
              <a:lnSpc>
                <a:spcPts val="4554"/>
              </a:lnSpc>
            </a:pPr>
            <a:r>
              <a:rPr lang="en-US" sz="3253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และวันพ่อแห่งชาติ 5 ธันวาคม 2567</a:t>
            </a:r>
          </a:p>
          <a:p>
            <a:pPr algn="ctr">
              <a:lnSpc>
                <a:spcPts val="4554"/>
              </a:lnSpc>
            </a:pPr>
            <a:r>
              <a:rPr lang="en-US" sz="3253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ในวันที่ 29 ธันวาคม 2567</a:t>
            </a:r>
          </a:p>
          <a:p>
            <a:pPr algn="ctr">
              <a:lnSpc>
                <a:spcPts val="5674"/>
              </a:lnSpc>
            </a:pPr>
            <a:endParaRPr lang="en-US" sz="3253" b="1">
              <a:solidFill>
                <a:srgbClr val="000000"/>
              </a:solidFill>
              <a:latin typeface="Sarabun Bold"/>
              <a:ea typeface="Sarabun Bold"/>
              <a:cs typeface="Sarabun Bold"/>
              <a:sym typeface="Sarabun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408F">
                <a:alpha val="100000"/>
              </a:srgbClr>
            </a:gs>
            <a:gs pos="100000">
              <a:srgbClr val="2C6D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25" end="24166.6687"/>
                </p14:media>
              </p:ext>
            </p:extLst>
          </p:nvPr>
        </p:nvPicPr>
        <p:blipFill>
          <a:blip r:embed="rId4">
            <a:alphaModFix amt="59000"/>
          </a:blip>
          <a:srcRect/>
          <a:stretch>
            <a:fillRect/>
          </a:stretch>
        </p:blipFill>
        <p:spPr>
          <a:xfrm>
            <a:off x="-309185" y="-244816"/>
            <a:ext cx="19269091" cy="1098338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516515" y="5143500"/>
            <a:ext cx="25683749" cy="6902508"/>
          </a:xfrm>
          <a:custGeom>
            <a:avLst/>
            <a:gdLst/>
            <a:ahLst/>
            <a:cxnLst/>
            <a:rect l="l" t="t" r="r" b="b"/>
            <a:pathLst>
              <a:path w="25683749" h="6902508">
                <a:moveTo>
                  <a:pt x="0" y="0"/>
                </a:moveTo>
                <a:lnTo>
                  <a:pt x="25683749" y="0"/>
                </a:lnTo>
                <a:lnTo>
                  <a:pt x="25683749" y="6902508"/>
                </a:lnTo>
                <a:lnTo>
                  <a:pt x="0" y="6902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4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72074" y="7970202"/>
            <a:ext cx="5143853" cy="5150291"/>
          </a:xfrm>
          <a:custGeom>
            <a:avLst/>
            <a:gdLst/>
            <a:ahLst/>
            <a:cxnLst/>
            <a:rect l="l" t="t" r="r" b="b"/>
            <a:pathLst>
              <a:path w="5143853" h="5150291">
                <a:moveTo>
                  <a:pt x="0" y="0"/>
                </a:moveTo>
                <a:lnTo>
                  <a:pt x="5143852" y="0"/>
                </a:lnTo>
                <a:lnTo>
                  <a:pt x="5143852" y="5150290"/>
                </a:lnTo>
                <a:lnTo>
                  <a:pt x="0" y="5150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7000"/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82000"/>
          </a:blip>
          <a:srcRect/>
          <a:stretch>
            <a:fillRect/>
          </a:stretch>
        </p:blipFill>
        <p:spPr>
          <a:xfrm>
            <a:off x="-1860059" y="-1140698"/>
            <a:ext cx="22812763" cy="12775147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5400000">
            <a:off x="6290024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5400000" flipH="1">
            <a:off x="-9015583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21386493" y="0"/>
                </a:moveTo>
                <a:lnTo>
                  <a:pt x="0" y="0"/>
                </a:lnTo>
                <a:lnTo>
                  <a:pt x="0" y="5961112"/>
                </a:lnTo>
                <a:lnTo>
                  <a:pt x="21386493" y="5961112"/>
                </a:lnTo>
                <a:lnTo>
                  <a:pt x="21386493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7262102">
            <a:off x="-1366546" y="6873154"/>
            <a:ext cx="6790033" cy="4116458"/>
          </a:xfrm>
          <a:custGeom>
            <a:avLst/>
            <a:gdLst/>
            <a:ahLst/>
            <a:cxnLst/>
            <a:rect l="l" t="t" r="r" b="b"/>
            <a:pathLst>
              <a:path w="6790033" h="4116458">
                <a:moveTo>
                  <a:pt x="0" y="0"/>
                </a:moveTo>
                <a:lnTo>
                  <a:pt x="6790033" y="0"/>
                </a:lnTo>
                <a:lnTo>
                  <a:pt x="6790033" y="4116457"/>
                </a:lnTo>
                <a:lnTo>
                  <a:pt x="0" y="41164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7082" flipH="1">
            <a:off x="12966782" y="6981455"/>
            <a:ext cx="6432752" cy="3899856"/>
          </a:xfrm>
          <a:custGeom>
            <a:avLst/>
            <a:gdLst/>
            <a:ahLst/>
            <a:cxnLst/>
            <a:rect l="l" t="t" r="r" b="b"/>
            <a:pathLst>
              <a:path w="6432752" h="3899856">
                <a:moveTo>
                  <a:pt x="6432752" y="0"/>
                </a:moveTo>
                <a:lnTo>
                  <a:pt x="0" y="0"/>
                </a:lnTo>
                <a:lnTo>
                  <a:pt x="0" y="3899856"/>
                </a:lnTo>
                <a:lnTo>
                  <a:pt x="6432752" y="3899856"/>
                </a:lnTo>
                <a:lnTo>
                  <a:pt x="643275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64658" y="1028700"/>
            <a:ext cx="5761194" cy="5852160"/>
          </a:xfrm>
          <a:custGeom>
            <a:avLst/>
            <a:gdLst/>
            <a:ahLst/>
            <a:cxnLst/>
            <a:rect l="l" t="t" r="r" b="b"/>
            <a:pathLst>
              <a:path w="5761194" h="5852160">
                <a:moveTo>
                  <a:pt x="0" y="0"/>
                </a:moveTo>
                <a:lnTo>
                  <a:pt x="5761194" y="0"/>
                </a:lnTo>
                <a:lnTo>
                  <a:pt x="5761194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2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3519486"/>
            <a:ext cx="1769453" cy="1105908"/>
          </a:xfrm>
          <a:custGeom>
            <a:avLst/>
            <a:gdLst/>
            <a:ahLst/>
            <a:cxnLst/>
            <a:rect l="l" t="t" r="r" b="b"/>
            <a:pathLst>
              <a:path w="1769453" h="1105908">
                <a:moveTo>
                  <a:pt x="0" y="0"/>
                </a:moveTo>
                <a:lnTo>
                  <a:pt x="1769453" y="0"/>
                </a:lnTo>
                <a:lnTo>
                  <a:pt x="1769453" y="1105908"/>
                </a:lnTo>
                <a:lnTo>
                  <a:pt x="0" y="1105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95201" y="4332428"/>
            <a:ext cx="1376138" cy="860086"/>
          </a:xfrm>
          <a:custGeom>
            <a:avLst/>
            <a:gdLst/>
            <a:ahLst/>
            <a:cxnLst/>
            <a:rect l="l" t="t" r="r" b="b"/>
            <a:pathLst>
              <a:path w="1376138" h="860086">
                <a:moveTo>
                  <a:pt x="0" y="0"/>
                </a:moveTo>
                <a:lnTo>
                  <a:pt x="1376138" y="0"/>
                </a:lnTo>
                <a:lnTo>
                  <a:pt x="1376138" y="860086"/>
                </a:lnTo>
                <a:lnTo>
                  <a:pt x="0" y="860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39705" y="4878093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444418" y="4905031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81633" y="1028700"/>
            <a:ext cx="7638133" cy="4655039"/>
          </a:xfrm>
          <a:custGeom>
            <a:avLst/>
            <a:gdLst/>
            <a:ahLst/>
            <a:cxnLst/>
            <a:rect l="l" t="t" r="r" b="b"/>
            <a:pathLst>
              <a:path w="7638133" h="4655039">
                <a:moveTo>
                  <a:pt x="0" y="0"/>
                </a:moveTo>
                <a:lnTo>
                  <a:pt x="7638133" y="0"/>
                </a:lnTo>
                <a:lnTo>
                  <a:pt x="7638133" y="4655039"/>
                </a:lnTo>
                <a:lnTo>
                  <a:pt x="0" y="465503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0623" r="-4225" b="-17638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703926" y="3863179"/>
            <a:ext cx="3906888" cy="4572925"/>
          </a:xfrm>
          <a:custGeom>
            <a:avLst/>
            <a:gdLst/>
            <a:ahLst/>
            <a:cxnLst/>
            <a:rect l="l" t="t" r="r" b="b"/>
            <a:pathLst>
              <a:path w="3906888" h="4572925">
                <a:moveTo>
                  <a:pt x="0" y="0"/>
                </a:moveTo>
                <a:lnTo>
                  <a:pt x="3906888" y="0"/>
                </a:lnTo>
                <a:lnTo>
                  <a:pt x="3906888" y="4572926"/>
                </a:lnTo>
                <a:lnTo>
                  <a:pt x="0" y="457292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4508" b="-4703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903621" y="3863179"/>
            <a:ext cx="4767719" cy="4572925"/>
          </a:xfrm>
          <a:custGeom>
            <a:avLst/>
            <a:gdLst/>
            <a:ahLst/>
            <a:cxnLst/>
            <a:rect l="l" t="t" r="r" b="b"/>
            <a:pathLst>
              <a:path w="4767719" h="4572925">
                <a:moveTo>
                  <a:pt x="0" y="0"/>
                </a:moveTo>
                <a:lnTo>
                  <a:pt x="4767718" y="0"/>
                </a:lnTo>
                <a:lnTo>
                  <a:pt x="4767718" y="4572926"/>
                </a:lnTo>
                <a:lnTo>
                  <a:pt x="0" y="45729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b="-39012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81633" y="5956094"/>
            <a:ext cx="3583735" cy="4028216"/>
          </a:xfrm>
          <a:custGeom>
            <a:avLst/>
            <a:gdLst/>
            <a:ahLst/>
            <a:cxnLst/>
            <a:rect l="l" t="t" r="r" b="b"/>
            <a:pathLst>
              <a:path w="3583735" h="4028216">
                <a:moveTo>
                  <a:pt x="0" y="0"/>
                </a:moveTo>
                <a:lnTo>
                  <a:pt x="3583735" y="0"/>
                </a:lnTo>
                <a:lnTo>
                  <a:pt x="3583735" y="4028216"/>
                </a:lnTo>
                <a:lnTo>
                  <a:pt x="0" y="402821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33949" b="-23861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692779" y="5956094"/>
            <a:ext cx="3583735" cy="4028216"/>
          </a:xfrm>
          <a:custGeom>
            <a:avLst/>
            <a:gdLst/>
            <a:ahLst/>
            <a:cxnLst/>
            <a:rect l="l" t="t" r="r" b="b"/>
            <a:pathLst>
              <a:path w="3583735" h="4028216">
                <a:moveTo>
                  <a:pt x="0" y="0"/>
                </a:moveTo>
                <a:lnTo>
                  <a:pt x="3583736" y="0"/>
                </a:lnTo>
                <a:lnTo>
                  <a:pt x="3583736" y="4028216"/>
                </a:lnTo>
                <a:lnTo>
                  <a:pt x="0" y="402821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b="-57810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1246928" y="2138489"/>
            <a:ext cx="7712977" cy="155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1"/>
              </a:lnSpc>
            </a:pP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“ </a:t>
            </a:r>
            <a:r>
              <a:rPr lang="en-US" sz="9007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จิตอาสา</a:t>
            </a: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”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319766" y="771525"/>
            <a:ext cx="9104713" cy="1250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5"/>
              </a:lnSpc>
            </a:pPr>
            <a:r>
              <a:rPr lang="en-US" sz="6532" b="1">
                <a:solidFill>
                  <a:srgbClr val="FFFFF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เป้าหมายคุณธรรม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582751" y="8442195"/>
            <a:ext cx="6636835" cy="192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6"/>
              </a:lnSpc>
            </a:pPr>
            <a:r>
              <a:rPr lang="en-US" sz="3647" b="1" dirty="0" err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กิจกรรม</a:t>
            </a:r>
            <a:r>
              <a:rPr lang="en-US" sz="3647" b="1" dirty="0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5 ส </a:t>
            </a:r>
          </a:p>
          <a:p>
            <a:pPr algn="ctr">
              <a:lnSpc>
                <a:spcPts val="5106"/>
              </a:lnSpc>
            </a:pPr>
            <a:r>
              <a:rPr lang="en-US" sz="3647" b="1" dirty="0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“ </a:t>
            </a:r>
            <a:r>
              <a:rPr lang="en-US" sz="3647" b="1" dirty="0" err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สะสาง</a:t>
            </a:r>
            <a:r>
              <a:rPr lang="en-US" sz="3647" b="1" dirty="0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en-US" sz="3647" b="1" dirty="0" err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สะดวก</a:t>
            </a:r>
            <a:r>
              <a:rPr lang="en-US" sz="3647" b="1" dirty="0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en-US" sz="3647" b="1" dirty="0" err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สะอาด</a:t>
            </a:r>
            <a:r>
              <a:rPr lang="en-US" sz="3647" b="1" dirty="0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en-US" sz="3647" b="1" dirty="0" err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สุขลักษณะ</a:t>
            </a:r>
            <a:r>
              <a:rPr lang="en-US" sz="3647" b="1" dirty="0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en-US" sz="3647" b="1" dirty="0" err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และสร้างนิสัย</a:t>
            </a:r>
            <a:r>
              <a:rPr lang="en-US" sz="3647" b="1" dirty="0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408F">
                <a:alpha val="100000"/>
              </a:srgbClr>
            </a:gs>
            <a:gs pos="100000">
              <a:srgbClr val="2C6D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166.6687"/>
                </p14:media>
              </p:ext>
            </p:extLst>
          </p:nvPr>
        </p:nvPicPr>
        <p:blipFill>
          <a:blip r:embed="rId4">
            <a:alphaModFix amt="59000"/>
          </a:blip>
          <a:srcRect/>
          <a:stretch>
            <a:fillRect/>
          </a:stretch>
        </p:blipFill>
        <p:spPr>
          <a:xfrm>
            <a:off x="-309185" y="-244816"/>
            <a:ext cx="19269091" cy="1098338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516515" y="5143500"/>
            <a:ext cx="25683749" cy="6902508"/>
          </a:xfrm>
          <a:custGeom>
            <a:avLst/>
            <a:gdLst/>
            <a:ahLst/>
            <a:cxnLst/>
            <a:rect l="l" t="t" r="r" b="b"/>
            <a:pathLst>
              <a:path w="25683749" h="6902508">
                <a:moveTo>
                  <a:pt x="0" y="0"/>
                </a:moveTo>
                <a:lnTo>
                  <a:pt x="25683749" y="0"/>
                </a:lnTo>
                <a:lnTo>
                  <a:pt x="25683749" y="6902508"/>
                </a:lnTo>
                <a:lnTo>
                  <a:pt x="0" y="6902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4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72074" y="7970202"/>
            <a:ext cx="5143853" cy="5150291"/>
          </a:xfrm>
          <a:custGeom>
            <a:avLst/>
            <a:gdLst/>
            <a:ahLst/>
            <a:cxnLst/>
            <a:rect l="l" t="t" r="r" b="b"/>
            <a:pathLst>
              <a:path w="5143853" h="5150291">
                <a:moveTo>
                  <a:pt x="0" y="0"/>
                </a:moveTo>
                <a:lnTo>
                  <a:pt x="5143852" y="0"/>
                </a:lnTo>
                <a:lnTo>
                  <a:pt x="5143852" y="5150290"/>
                </a:lnTo>
                <a:lnTo>
                  <a:pt x="0" y="5150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7000"/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82000"/>
          </a:blip>
          <a:srcRect/>
          <a:stretch>
            <a:fillRect/>
          </a:stretch>
        </p:blipFill>
        <p:spPr>
          <a:xfrm>
            <a:off x="-1860059" y="-1140698"/>
            <a:ext cx="22812763" cy="12775147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5400000">
            <a:off x="6290024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5400000" flipH="1">
            <a:off x="-9015583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21386493" y="0"/>
                </a:moveTo>
                <a:lnTo>
                  <a:pt x="0" y="0"/>
                </a:lnTo>
                <a:lnTo>
                  <a:pt x="0" y="5961112"/>
                </a:lnTo>
                <a:lnTo>
                  <a:pt x="21386493" y="5961112"/>
                </a:lnTo>
                <a:lnTo>
                  <a:pt x="21386493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7262102">
            <a:off x="-1366546" y="6873154"/>
            <a:ext cx="6790033" cy="4116458"/>
          </a:xfrm>
          <a:custGeom>
            <a:avLst/>
            <a:gdLst/>
            <a:ahLst/>
            <a:cxnLst/>
            <a:rect l="l" t="t" r="r" b="b"/>
            <a:pathLst>
              <a:path w="6790033" h="4116458">
                <a:moveTo>
                  <a:pt x="0" y="0"/>
                </a:moveTo>
                <a:lnTo>
                  <a:pt x="6790033" y="0"/>
                </a:lnTo>
                <a:lnTo>
                  <a:pt x="6790033" y="4116457"/>
                </a:lnTo>
                <a:lnTo>
                  <a:pt x="0" y="41164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7082" flipH="1">
            <a:off x="12966782" y="6981455"/>
            <a:ext cx="6432752" cy="3899856"/>
          </a:xfrm>
          <a:custGeom>
            <a:avLst/>
            <a:gdLst/>
            <a:ahLst/>
            <a:cxnLst/>
            <a:rect l="l" t="t" r="r" b="b"/>
            <a:pathLst>
              <a:path w="6432752" h="3899856">
                <a:moveTo>
                  <a:pt x="6432752" y="0"/>
                </a:moveTo>
                <a:lnTo>
                  <a:pt x="0" y="0"/>
                </a:lnTo>
                <a:lnTo>
                  <a:pt x="0" y="3899856"/>
                </a:lnTo>
                <a:lnTo>
                  <a:pt x="6432752" y="3899856"/>
                </a:lnTo>
                <a:lnTo>
                  <a:pt x="643275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26670" y="1836391"/>
            <a:ext cx="5761194" cy="5852160"/>
          </a:xfrm>
          <a:custGeom>
            <a:avLst/>
            <a:gdLst/>
            <a:ahLst/>
            <a:cxnLst/>
            <a:rect l="l" t="t" r="r" b="b"/>
            <a:pathLst>
              <a:path w="5761194" h="5852160">
                <a:moveTo>
                  <a:pt x="0" y="0"/>
                </a:moveTo>
                <a:lnTo>
                  <a:pt x="5761193" y="0"/>
                </a:lnTo>
                <a:lnTo>
                  <a:pt x="5761193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2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3519486"/>
            <a:ext cx="1769453" cy="1105908"/>
          </a:xfrm>
          <a:custGeom>
            <a:avLst/>
            <a:gdLst/>
            <a:ahLst/>
            <a:cxnLst/>
            <a:rect l="l" t="t" r="r" b="b"/>
            <a:pathLst>
              <a:path w="1769453" h="1105908">
                <a:moveTo>
                  <a:pt x="0" y="0"/>
                </a:moveTo>
                <a:lnTo>
                  <a:pt x="1769453" y="0"/>
                </a:lnTo>
                <a:lnTo>
                  <a:pt x="1769453" y="1105908"/>
                </a:lnTo>
                <a:lnTo>
                  <a:pt x="0" y="1105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95201" y="4332428"/>
            <a:ext cx="1376138" cy="860086"/>
          </a:xfrm>
          <a:custGeom>
            <a:avLst/>
            <a:gdLst/>
            <a:ahLst/>
            <a:cxnLst/>
            <a:rect l="l" t="t" r="r" b="b"/>
            <a:pathLst>
              <a:path w="1376138" h="860086">
                <a:moveTo>
                  <a:pt x="0" y="0"/>
                </a:moveTo>
                <a:lnTo>
                  <a:pt x="1376138" y="0"/>
                </a:lnTo>
                <a:lnTo>
                  <a:pt x="1376138" y="860086"/>
                </a:lnTo>
                <a:lnTo>
                  <a:pt x="0" y="860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39705" y="4878093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444418" y="4905031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61440" y="4393487"/>
            <a:ext cx="6617996" cy="6151861"/>
            <a:chOff x="0" y="0"/>
            <a:chExt cx="874387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4341"/>
              <a:ext cx="874387" cy="804118"/>
            </a:xfrm>
            <a:custGeom>
              <a:avLst/>
              <a:gdLst/>
              <a:ahLst/>
              <a:cxnLst/>
              <a:rect l="l" t="t" r="r" b="b"/>
              <a:pathLst>
                <a:path w="874387" h="804118">
                  <a:moveTo>
                    <a:pt x="462720" y="7523"/>
                  </a:moveTo>
                  <a:lnTo>
                    <a:pt x="848860" y="186995"/>
                  </a:lnTo>
                  <a:cubicBezTo>
                    <a:pt x="864429" y="194231"/>
                    <a:pt x="874387" y="209840"/>
                    <a:pt x="874387" y="227008"/>
                  </a:cubicBezTo>
                  <a:lnTo>
                    <a:pt x="874387" y="577110"/>
                  </a:lnTo>
                  <a:cubicBezTo>
                    <a:pt x="874387" y="594278"/>
                    <a:pt x="864429" y="609887"/>
                    <a:pt x="848860" y="617123"/>
                  </a:cubicBezTo>
                  <a:lnTo>
                    <a:pt x="462720" y="796595"/>
                  </a:lnTo>
                  <a:cubicBezTo>
                    <a:pt x="446534" y="804118"/>
                    <a:pt x="427853" y="804118"/>
                    <a:pt x="411667" y="796595"/>
                  </a:cubicBezTo>
                  <a:lnTo>
                    <a:pt x="25527" y="617123"/>
                  </a:lnTo>
                  <a:cubicBezTo>
                    <a:pt x="9958" y="609887"/>
                    <a:pt x="0" y="594278"/>
                    <a:pt x="0" y="577110"/>
                  </a:cubicBezTo>
                  <a:lnTo>
                    <a:pt x="0" y="227008"/>
                  </a:lnTo>
                  <a:cubicBezTo>
                    <a:pt x="0" y="209840"/>
                    <a:pt x="9958" y="194231"/>
                    <a:pt x="25527" y="186995"/>
                  </a:cubicBezTo>
                  <a:lnTo>
                    <a:pt x="411667" y="7523"/>
                  </a:lnTo>
                  <a:cubicBezTo>
                    <a:pt x="427853" y="0"/>
                    <a:pt x="446534" y="0"/>
                    <a:pt x="462720" y="7523"/>
                  </a:cubicBezTo>
                  <a:close/>
                </a:path>
              </a:pathLst>
            </a:custGeom>
            <a:blipFill>
              <a:blip r:embed="rId14"/>
              <a:stretch>
                <a:fillRect l="-19630" t="-777" r="-19630" b="-777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3970438" y="298235"/>
            <a:ext cx="4975873" cy="4678260"/>
            <a:chOff x="0" y="0"/>
            <a:chExt cx="813570" cy="764910"/>
          </a:xfrm>
        </p:grpSpPr>
        <p:sp>
          <p:nvSpPr>
            <p:cNvPr id="18" name="Freeform 18"/>
            <p:cNvSpPr/>
            <p:nvPr/>
          </p:nvSpPr>
          <p:spPr>
            <a:xfrm>
              <a:off x="0" y="2656"/>
              <a:ext cx="813570" cy="759598"/>
            </a:xfrm>
            <a:custGeom>
              <a:avLst/>
              <a:gdLst/>
              <a:ahLst/>
              <a:cxnLst/>
              <a:rect l="l" t="t" r="r" b="b"/>
              <a:pathLst>
                <a:path w="813570" h="759598">
                  <a:moveTo>
                    <a:pt x="421139" y="4514"/>
                  </a:moveTo>
                  <a:lnTo>
                    <a:pt x="799217" y="193374"/>
                  </a:lnTo>
                  <a:cubicBezTo>
                    <a:pt x="808013" y="197768"/>
                    <a:pt x="813570" y="206756"/>
                    <a:pt x="813570" y="216589"/>
                  </a:cubicBezTo>
                  <a:lnTo>
                    <a:pt x="813570" y="543009"/>
                  </a:lnTo>
                  <a:cubicBezTo>
                    <a:pt x="813570" y="552842"/>
                    <a:pt x="808013" y="561830"/>
                    <a:pt x="799217" y="566224"/>
                  </a:cubicBezTo>
                  <a:lnTo>
                    <a:pt x="421139" y="755084"/>
                  </a:lnTo>
                  <a:cubicBezTo>
                    <a:pt x="412102" y="759598"/>
                    <a:pt x="401468" y="759598"/>
                    <a:pt x="392431" y="755084"/>
                  </a:cubicBezTo>
                  <a:lnTo>
                    <a:pt x="14354" y="566224"/>
                  </a:lnTo>
                  <a:cubicBezTo>
                    <a:pt x="5557" y="561830"/>
                    <a:pt x="0" y="552842"/>
                    <a:pt x="0" y="543009"/>
                  </a:cubicBezTo>
                  <a:lnTo>
                    <a:pt x="0" y="216589"/>
                  </a:lnTo>
                  <a:cubicBezTo>
                    <a:pt x="0" y="206756"/>
                    <a:pt x="5557" y="197768"/>
                    <a:pt x="14354" y="193374"/>
                  </a:cubicBezTo>
                  <a:lnTo>
                    <a:pt x="392431" y="4514"/>
                  </a:lnTo>
                  <a:cubicBezTo>
                    <a:pt x="401468" y="0"/>
                    <a:pt x="412102" y="0"/>
                    <a:pt x="421139" y="4514"/>
                  </a:cubicBezTo>
                  <a:close/>
                </a:path>
              </a:pathLst>
            </a:custGeom>
            <a:blipFill>
              <a:blip r:embed="rId15"/>
              <a:stretch>
                <a:fillRect l="-12679" t="-499" r="-12679" b="-499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7653936" y="4332428"/>
            <a:ext cx="4433927" cy="4598955"/>
            <a:chOff x="0" y="0"/>
            <a:chExt cx="912455" cy="946416"/>
          </a:xfrm>
        </p:grpSpPr>
        <p:sp>
          <p:nvSpPr>
            <p:cNvPr id="20" name="Freeform 20"/>
            <p:cNvSpPr/>
            <p:nvPr/>
          </p:nvSpPr>
          <p:spPr>
            <a:xfrm>
              <a:off x="0" y="6213"/>
              <a:ext cx="912455" cy="933990"/>
            </a:xfrm>
            <a:custGeom>
              <a:avLst/>
              <a:gdLst/>
              <a:ahLst/>
              <a:cxnLst/>
              <a:rect l="l" t="t" r="r" b="b"/>
              <a:pathLst>
                <a:path w="912455" h="933990">
                  <a:moveTo>
                    <a:pt x="494608" y="10881"/>
                  </a:moveTo>
                  <a:lnTo>
                    <a:pt x="874075" y="179893"/>
                  </a:lnTo>
                  <a:cubicBezTo>
                    <a:pt x="897418" y="190289"/>
                    <a:pt x="912455" y="213449"/>
                    <a:pt x="912455" y="239002"/>
                  </a:cubicBezTo>
                  <a:lnTo>
                    <a:pt x="912455" y="694989"/>
                  </a:lnTo>
                  <a:cubicBezTo>
                    <a:pt x="912455" y="720541"/>
                    <a:pt x="897418" y="743701"/>
                    <a:pt x="874075" y="754097"/>
                  </a:cubicBezTo>
                  <a:lnTo>
                    <a:pt x="494608" y="923109"/>
                  </a:lnTo>
                  <a:cubicBezTo>
                    <a:pt x="470178" y="933990"/>
                    <a:pt x="442278" y="933990"/>
                    <a:pt x="417848" y="923109"/>
                  </a:cubicBezTo>
                  <a:lnTo>
                    <a:pt x="38380" y="754097"/>
                  </a:lnTo>
                  <a:cubicBezTo>
                    <a:pt x="15038" y="743701"/>
                    <a:pt x="0" y="720541"/>
                    <a:pt x="0" y="694989"/>
                  </a:cubicBezTo>
                  <a:lnTo>
                    <a:pt x="0" y="239002"/>
                  </a:lnTo>
                  <a:cubicBezTo>
                    <a:pt x="0" y="213449"/>
                    <a:pt x="15038" y="190289"/>
                    <a:pt x="38380" y="179893"/>
                  </a:cubicBezTo>
                  <a:lnTo>
                    <a:pt x="417848" y="10881"/>
                  </a:lnTo>
                  <a:cubicBezTo>
                    <a:pt x="442278" y="0"/>
                    <a:pt x="470178" y="0"/>
                    <a:pt x="494608" y="10881"/>
                  </a:cubicBezTo>
                  <a:close/>
                </a:path>
              </a:pathLst>
            </a:custGeom>
            <a:blipFill>
              <a:blip r:embed="rId16"/>
              <a:stretch>
                <a:fillRect l="-19147" t="-962" r="-19147" b="-962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1246928" y="2138489"/>
            <a:ext cx="7712977" cy="155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1"/>
              </a:lnSpc>
            </a:pP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“ </a:t>
            </a:r>
            <a:r>
              <a:rPr lang="en-US" sz="9007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กตัญญู</a:t>
            </a: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”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319766" y="771525"/>
            <a:ext cx="9104713" cy="1250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5"/>
              </a:lnSpc>
            </a:pPr>
            <a:r>
              <a:rPr lang="en-US" sz="6532" b="1">
                <a:solidFill>
                  <a:srgbClr val="FFFFF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เป้าหมายคุณธรรม</a:t>
            </a:r>
          </a:p>
        </p:txBody>
      </p:sp>
      <p:sp>
        <p:nvSpPr>
          <p:cNvPr id="23" name="Freeform 23"/>
          <p:cNvSpPr/>
          <p:nvPr/>
        </p:nvSpPr>
        <p:spPr>
          <a:xfrm rot="-5400000">
            <a:off x="6442424" y="64301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TextBox 24"/>
          <p:cNvSpPr txBox="1"/>
          <p:nvPr/>
        </p:nvSpPr>
        <p:spPr>
          <a:xfrm>
            <a:off x="11374592" y="4307762"/>
            <a:ext cx="7585314" cy="392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4"/>
              </a:lnSpc>
            </a:pPr>
            <a:r>
              <a:rPr lang="en-US" sz="4453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กิจกรรม</a:t>
            </a:r>
          </a:p>
          <a:p>
            <a:pPr algn="ctr">
              <a:lnSpc>
                <a:spcPts val="6234"/>
              </a:lnSpc>
            </a:pPr>
            <a:r>
              <a:rPr lang="en-US" sz="4453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สวัสดีปีใหม่ 2568 </a:t>
            </a:r>
          </a:p>
          <a:p>
            <a:pPr algn="ctr">
              <a:lnSpc>
                <a:spcPts val="6234"/>
              </a:lnSpc>
            </a:pPr>
            <a:r>
              <a:rPr lang="en-US" sz="4453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ขอพรจากผู้บริหาร</a:t>
            </a:r>
          </a:p>
          <a:p>
            <a:pPr algn="ctr">
              <a:lnSpc>
                <a:spcPts val="6234"/>
              </a:lnSpc>
            </a:pPr>
            <a:r>
              <a:rPr lang="en-US" sz="4453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กรมสุขภาพจิต </a:t>
            </a:r>
          </a:p>
          <a:p>
            <a:pPr algn="ctr">
              <a:lnSpc>
                <a:spcPts val="6234"/>
              </a:lnSpc>
            </a:pPr>
            <a:r>
              <a:rPr lang="en-US" sz="4453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เพื่อความเป็นสิริมงคล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408F">
                <a:alpha val="100000"/>
              </a:srgbClr>
            </a:gs>
            <a:gs pos="100000">
              <a:srgbClr val="2C6D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166.6687"/>
                </p14:media>
              </p:ext>
            </p:extLst>
          </p:nvPr>
        </p:nvPicPr>
        <p:blipFill>
          <a:blip r:embed="rId4">
            <a:alphaModFix amt="59000"/>
          </a:blip>
          <a:srcRect/>
          <a:stretch>
            <a:fillRect/>
          </a:stretch>
        </p:blipFill>
        <p:spPr>
          <a:xfrm>
            <a:off x="-309185" y="-244816"/>
            <a:ext cx="19269091" cy="1098338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516515" y="5143500"/>
            <a:ext cx="25683749" cy="6902508"/>
          </a:xfrm>
          <a:custGeom>
            <a:avLst/>
            <a:gdLst/>
            <a:ahLst/>
            <a:cxnLst/>
            <a:rect l="l" t="t" r="r" b="b"/>
            <a:pathLst>
              <a:path w="25683749" h="6902508">
                <a:moveTo>
                  <a:pt x="0" y="0"/>
                </a:moveTo>
                <a:lnTo>
                  <a:pt x="25683749" y="0"/>
                </a:lnTo>
                <a:lnTo>
                  <a:pt x="25683749" y="6902508"/>
                </a:lnTo>
                <a:lnTo>
                  <a:pt x="0" y="6902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4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72074" y="7970202"/>
            <a:ext cx="5143853" cy="5150291"/>
          </a:xfrm>
          <a:custGeom>
            <a:avLst/>
            <a:gdLst/>
            <a:ahLst/>
            <a:cxnLst/>
            <a:rect l="l" t="t" r="r" b="b"/>
            <a:pathLst>
              <a:path w="5143853" h="5150291">
                <a:moveTo>
                  <a:pt x="0" y="0"/>
                </a:moveTo>
                <a:lnTo>
                  <a:pt x="5143852" y="0"/>
                </a:lnTo>
                <a:lnTo>
                  <a:pt x="5143852" y="5150290"/>
                </a:lnTo>
                <a:lnTo>
                  <a:pt x="0" y="5150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7000"/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82000"/>
          </a:blip>
          <a:srcRect/>
          <a:stretch>
            <a:fillRect/>
          </a:stretch>
        </p:blipFill>
        <p:spPr>
          <a:xfrm>
            <a:off x="-1860059" y="-1140698"/>
            <a:ext cx="22812763" cy="12775147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5400000">
            <a:off x="6290024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5400000" flipH="1">
            <a:off x="-9015583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21386493" y="0"/>
                </a:moveTo>
                <a:lnTo>
                  <a:pt x="0" y="0"/>
                </a:lnTo>
                <a:lnTo>
                  <a:pt x="0" y="5961112"/>
                </a:lnTo>
                <a:lnTo>
                  <a:pt x="21386493" y="5961112"/>
                </a:lnTo>
                <a:lnTo>
                  <a:pt x="21386493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7262102">
            <a:off x="-1366546" y="6873154"/>
            <a:ext cx="6790033" cy="4116458"/>
          </a:xfrm>
          <a:custGeom>
            <a:avLst/>
            <a:gdLst/>
            <a:ahLst/>
            <a:cxnLst/>
            <a:rect l="l" t="t" r="r" b="b"/>
            <a:pathLst>
              <a:path w="6790033" h="4116458">
                <a:moveTo>
                  <a:pt x="0" y="0"/>
                </a:moveTo>
                <a:lnTo>
                  <a:pt x="6790033" y="0"/>
                </a:lnTo>
                <a:lnTo>
                  <a:pt x="6790033" y="4116457"/>
                </a:lnTo>
                <a:lnTo>
                  <a:pt x="0" y="41164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7082" flipH="1">
            <a:off x="12966782" y="6981455"/>
            <a:ext cx="6432752" cy="3899856"/>
          </a:xfrm>
          <a:custGeom>
            <a:avLst/>
            <a:gdLst/>
            <a:ahLst/>
            <a:cxnLst/>
            <a:rect l="l" t="t" r="r" b="b"/>
            <a:pathLst>
              <a:path w="6432752" h="3899856">
                <a:moveTo>
                  <a:pt x="6432752" y="0"/>
                </a:moveTo>
                <a:lnTo>
                  <a:pt x="0" y="0"/>
                </a:lnTo>
                <a:lnTo>
                  <a:pt x="0" y="3899856"/>
                </a:lnTo>
                <a:lnTo>
                  <a:pt x="6432752" y="3899856"/>
                </a:lnTo>
                <a:lnTo>
                  <a:pt x="643275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26670" y="1836391"/>
            <a:ext cx="5761194" cy="5852160"/>
          </a:xfrm>
          <a:custGeom>
            <a:avLst/>
            <a:gdLst/>
            <a:ahLst/>
            <a:cxnLst/>
            <a:rect l="l" t="t" r="r" b="b"/>
            <a:pathLst>
              <a:path w="5761194" h="5852160">
                <a:moveTo>
                  <a:pt x="0" y="0"/>
                </a:moveTo>
                <a:lnTo>
                  <a:pt x="5761193" y="0"/>
                </a:lnTo>
                <a:lnTo>
                  <a:pt x="5761193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2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3519486"/>
            <a:ext cx="1769453" cy="1105908"/>
          </a:xfrm>
          <a:custGeom>
            <a:avLst/>
            <a:gdLst/>
            <a:ahLst/>
            <a:cxnLst/>
            <a:rect l="l" t="t" r="r" b="b"/>
            <a:pathLst>
              <a:path w="1769453" h="1105908">
                <a:moveTo>
                  <a:pt x="0" y="0"/>
                </a:moveTo>
                <a:lnTo>
                  <a:pt x="1769453" y="0"/>
                </a:lnTo>
                <a:lnTo>
                  <a:pt x="1769453" y="1105908"/>
                </a:lnTo>
                <a:lnTo>
                  <a:pt x="0" y="1105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95201" y="4332428"/>
            <a:ext cx="1376138" cy="860086"/>
          </a:xfrm>
          <a:custGeom>
            <a:avLst/>
            <a:gdLst/>
            <a:ahLst/>
            <a:cxnLst/>
            <a:rect l="l" t="t" r="r" b="b"/>
            <a:pathLst>
              <a:path w="1376138" h="860086">
                <a:moveTo>
                  <a:pt x="0" y="0"/>
                </a:moveTo>
                <a:lnTo>
                  <a:pt x="1376138" y="0"/>
                </a:lnTo>
                <a:lnTo>
                  <a:pt x="1376138" y="860086"/>
                </a:lnTo>
                <a:lnTo>
                  <a:pt x="0" y="860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39705" y="4878093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444418" y="4905031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994182" y="1330049"/>
            <a:ext cx="7712977" cy="155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1"/>
              </a:lnSpc>
            </a:pP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“ </a:t>
            </a:r>
            <a:r>
              <a:rPr lang="en-US" sz="9007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กตัญญู</a:t>
            </a: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320153" y="310026"/>
            <a:ext cx="9104713" cy="1250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5"/>
              </a:lnSpc>
            </a:pPr>
            <a:r>
              <a:rPr lang="en-US" sz="6532" b="1">
                <a:solidFill>
                  <a:srgbClr val="FFFFF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เป้าหมายคุณธรรม</a:t>
            </a:r>
          </a:p>
        </p:txBody>
      </p:sp>
      <p:sp>
        <p:nvSpPr>
          <p:cNvPr id="17" name="Freeform 17"/>
          <p:cNvSpPr/>
          <p:nvPr/>
        </p:nvSpPr>
        <p:spPr>
          <a:xfrm rot="-5400000">
            <a:off x="6290024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359258" y="539236"/>
            <a:ext cx="8784742" cy="5275621"/>
          </a:xfrm>
          <a:custGeom>
            <a:avLst/>
            <a:gdLst/>
            <a:ahLst/>
            <a:cxnLst/>
            <a:rect l="l" t="t" r="r" b="b"/>
            <a:pathLst>
              <a:path w="8784742" h="5275621">
                <a:moveTo>
                  <a:pt x="0" y="0"/>
                </a:moveTo>
                <a:lnTo>
                  <a:pt x="8784742" y="0"/>
                </a:lnTo>
                <a:lnTo>
                  <a:pt x="8784742" y="5275621"/>
                </a:lnTo>
                <a:lnTo>
                  <a:pt x="0" y="527562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174" b="-19712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325360" y="3177047"/>
            <a:ext cx="8380327" cy="5075268"/>
          </a:xfrm>
          <a:custGeom>
            <a:avLst/>
            <a:gdLst/>
            <a:ahLst/>
            <a:cxnLst/>
            <a:rect l="l" t="t" r="r" b="b"/>
            <a:pathLst>
              <a:path w="8380327" h="5075268">
                <a:moveTo>
                  <a:pt x="0" y="0"/>
                </a:moveTo>
                <a:lnTo>
                  <a:pt x="8380327" y="0"/>
                </a:lnTo>
                <a:lnTo>
                  <a:pt x="8380327" y="5075267"/>
                </a:lnTo>
                <a:lnTo>
                  <a:pt x="0" y="507526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6464" r="-12817" b="-11035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59258" y="6072032"/>
            <a:ext cx="8784742" cy="3896943"/>
          </a:xfrm>
          <a:custGeom>
            <a:avLst/>
            <a:gdLst/>
            <a:ahLst/>
            <a:cxnLst/>
            <a:rect l="l" t="t" r="r" b="b"/>
            <a:pathLst>
              <a:path w="8784742" h="3896943">
                <a:moveTo>
                  <a:pt x="0" y="0"/>
                </a:moveTo>
                <a:lnTo>
                  <a:pt x="8784742" y="0"/>
                </a:lnTo>
                <a:lnTo>
                  <a:pt x="8784742" y="3896943"/>
                </a:lnTo>
                <a:lnTo>
                  <a:pt x="0" y="389694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8631" r="-7148" b="-38103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9546323" y="8355331"/>
            <a:ext cx="7878543" cy="172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287" b="1" dirty="0" err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กิจกรรม</a:t>
            </a:r>
            <a:endParaRPr lang="en-US" sz="3287" b="1" dirty="0">
              <a:solidFill>
                <a:srgbClr val="000000"/>
              </a:solidFill>
              <a:latin typeface="Sarabun Bold"/>
              <a:ea typeface="Sarabun Bold"/>
              <a:cs typeface="Sarabun Bold"/>
              <a:sym typeface="Sarabun Bold"/>
            </a:endParaRPr>
          </a:p>
          <a:p>
            <a:pPr algn="ctr">
              <a:lnSpc>
                <a:spcPts val="4602"/>
              </a:lnSpc>
            </a:pPr>
            <a:r>
              <a:rPr lang="en-US" sz="3287" b="1" dirty="0" err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รดน้ำดำหัวผู้ใหญ่</a:t>
            </a:r>
            <a:r>
              <a:rPr lang="en-US" sz="3287" b="1" dirty="0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</a:p>
          <a:p>
            <a:pPr algn="ctr">
              <a:lnSpc>
                <a:spcPts val="4602"/>
              </a:lnSpc>
            </a:pPr>
            <a:r>
              <a:rPr lang="en-US" sz="3287" b="1" dirty="0" err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สืบสานประเพณีสงกรานต์</a:t>
            </a:r>
            <a:r>
              <a:rPr lang="en-US" sz="3287" b="1" dirty="0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en-US" sz="3287" b="1" dirty="0" err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ประจำปี</a:t>
            </a:r>
            <a:r>
              <a:rPr lang="en-US" sz="3287" b="1" dirty="0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2568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408F">
                <a:alpha val="100000"/>
              </a:srgbClr>
            </a:gs>
            <a:gs pos="100000">
              <a:srgbClr val="2C6D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750.0037"/>
                </p14:media>
              </p:ext>
            </p:extLst>
          </p:nvPr>
        </p:nvPicPr>
        <p:blipFill>
          <a:blip r:embed="rId4">
            <a:alphaModFix amt="59000"/>
          </a:blip>
          <a:srcRect/>
          <a:stretch>
            <a:fillRect/>
          </a:stretch>
        </p:blipFill>
        <p:spPr>
          <a:xfrm>
            <a:off x="-309185" y="-244816"/>
            <a:ext cx="19269091" cy="1098338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08330" y="1841850"/>
            <a:ext cx="17671339" cy="9978544"/>
          </a:xfrm>
          <a:custGeom>
            <a:avLst/>
            <a:gdLst/>
            <a:ahLst/>
            <a:cxnLst/>
            <a:rect l="l" t="t" r="r" b="b"/>
            <a:pathLst>
              <a:path w="17671339" h="9978544">
                <a:moveTo>
                  <a:pt x="0" y="0"/>
                </a:moveTo>
                <a:lnTo>
                  <a:pt x="17671340" y="0"/>
                </a:lnTo>
                <a:lnTo>
                  <a:pt x="17671340" y="9978544"/>
                </a:lnTo>
                <a:lnTo>
                  <a:pt x="0" y="9978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82000"/>
          </a:blip>
          <a:srcRect/>
          <a:stretch>
            <a:fillRect/>
          </a:stretch>
        </p:blipFill>
        <p:spPr>
          <a:xfrm>
            <a:off x="-1860059" y="-729140"/>
            <a:ext cx="22812763" cy="1277514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5400000">
            <a:off x="6290024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5400000" flipH="1">
            <a:off x="-9015583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21386493" y="0"/>
                </a:moveTo>
                <a:lnTo>
                  <a:pt x="0" y="0"/>
                </a:lnTo>
                <a:lnTo>
                  <a:pt x="0" y="5961112"/>
                </a:lnTo>
                <a:lnTo>
                  <a:pt x="21386493" y="5961112"/>
                </a:lnTo>
                <a:lnTo>
                  <a:pt x="21386493" y="0"/>
                </a:lnTo>
                <a:close/>
              </a:path>
            </a:pathLst>
          </a:custGeom>
          <a:blipFill>
            <a:blip r:embed="rId7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28700" y="3519486"/>
            <a:ext cx="1769453" cy="1105908"/>
          </a:xfrm>
          <a:custGeom>
            <a:avLst/>
            <a:gdLst/>
            <a:ahLst/>
            <a:cxnLst/>
            <a:rect l="l" t="t" r="r" b="b"/>
            <a:pathLst>
              <a:path w="1769453" h="1105908">
                <a:moveTo>
                  <a:pt x="0" y="0"/>
                </a:moveTo>
                <a:lnTo>
                  <a:pt x="1769453" y="0"/>
                </a:lnTo>
                <a:lnTo>
                  <a:pt x="1769453" y="1105908"/>
                </a:lnTo>
                <a:lnTo>
                  <a:pt x="0" y="110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95201" y="4332428"/>
            <a:ext cx="1376138" cy="860086"/>
          </a:xfrm>
          <a:custGeom>
            <a:avLst/>
            <a:gdLst/>
            <a:ahLst/>
            <a:cxnLst/>
            <a:rect l="l" t="t" r="r" b="b"/>
            <a:pathLst>
              <a:path w="1376138" h="860086">
                <a:moveTo>
                  <a:pt x="0" y="0"/>
                </a:moveTo>
                <a:lnTo>
                  <a:pt x="1376138" y="0"/>
                </a:lnTo>
                <a:lnTo>
                  <a:pt x="1376138" y="860086"/>
                </a:lnTo>
                <a:lnTo>
                  <a:pt x="0" y="860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93266">
            <a:off x="15402362" y="-2996394"/>
            <a:ext cx="6212707" cy="5992789"/>
          </a:xfrm>
          <a:custGeom>
            <a:avLst/>
            <a:gdLst/>
            <a:ahLst/>
            <a:cxnLst/>
            <a:rect l="l" t="t" r="r" b="b"/>
            <a:pathLst>
              <a:path w="6212707" h="5992789">
                <a:moveTo>
                  <a:pt x="0" y="0"/>
                </a:moveTo>
                <a:lnTo>
                  <a:pt x="6212708" y="0"/>
                </a:lnTo>
                <a:lnTo>
                  <a:pt x="6212708" y="5992788"/>
                </a:lnTo>
                <a:lnTo>
                  <a:pt x="0" y="59927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704347">
            <a:off x="-3106354" y="-2469109"/>
            <a:ext cx="6212707" cy="5992789"/>
          </a:xfrm>
          <a:custGeom>
            <a:avLst/>
            <a:gdLst/>
            <a:ahLst/>
            <a:cxnLst/>
            <a:rect l="l" t="t" r="r" b="b"/>
            <a:pathLst>
              <a:path w="6212707" h="5992789">
                <a:moveTo>
                  <a:pt x="0" y="0"/>
                </a:moveTo>
                <a:lnTo>
                  <a:pt x="6212708" y="0"/>
                </a:lnTo>
                <a:lnTo>
                  <a:pt x="6212708" y="5992788"/>
                </a:lnTo>
                <a:lnTo>
                  <a:pt x="0" y="59927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9385024" y="8144993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0" y="4284014"/>
                </a:moveTo>
                <a:lnTo>
                  <a:pt x="9235381" y="4284014"/>
                </a:lnTo>
                <a:lnTo>
                  <a:pt x="9235381" y="0"/>
                </a:lnTo>
                <a:lnTo>
                  <a:pt x="0" y="0"/>
                </a:lnTo>
                <a:lnTo>
                  <a:pt x="0" y="4284014"/>
                </a:lnTo>
                <a:close/>
              </a:path>
            </a:pathLst>
          </a:custGeom>
          <a:blipFill>
            <a:blip r:embed="rId10"/>
            <a:stretch>
              <a:fillRect l="-133184" b="-46409"/>
            </a:stretch>
          </a:blipFill>
        </p:spPr>
      </p:sp>
      <p:sp>
        <p:nvSpPr>
          <p:cNvPr id="12" name="Freeform 12"/>
          <p:cNvSpPr/>
          <p:nvPr/>
        </p:nvSpPr>
        <p:spPr>
          <a:xfrm flipH="1" flipV="1">
            <a:off x="-91381" y="8267786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9235381" y="4284014"/>
                </a:moveTo>
                <a:lnTo>
                  <a:pt x="0" y="4284014"/>
                </a:lnTo>
                <a:lnTo>
                  <a:pt x="0" y="0"/>
                </a:lnTo>
                <a:lnTo>
                  <a:pt x="9235381" y="0"/>
                </a:lnTo>
                <a:lnTo>
                  <a:pt x="9235381" y="4284014"/>
                </a:lnTo>
                <a:close/>
              </a:path>
            </a:pathLst>
          </a:custGeom>
          <a:blipFill>
            <a:blip r:embed="rId10"/>
            <a:stretch>
              <a:fillRect l="-133184" b="-4640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036062" y="721734"/>
            <a:ext cx="14635277" cy="1120116"/>
          </a:xfrm>
          <a:custGeom>
            <a:avLst/>
            <a:gdLst/>
            <a:ahLst/>
            <a:cxnLst/>
            <a:rect l="l" t="t" r="r" b="b"/>
            <a:pathLst>
              <a:path w="14635277" h="1120116">
                <a:moveTo>
                  <a:pt x="0" y="0"/>
                </a:moveTo>
                <a:lnTo>
                  <a:pt x="14635277" y="0"/>
                </a:lnTo>
                <a:lnTo>
                  <a:pt x="14635277" y="1120116"/>
                </a:lnTo>
                <a:lnTo>
                  <a:pt x="0" y="11201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188" t="-55278" b="-55278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681125" y="2053429"/>
            <a:ext cx="480672" cy="480672"/>
          </a:xfrm>
          <a:custGeom>
            <a:avLst/>
            <a:gdLst/>
            <a:ahLst/>
            <a:cxnLst/>
            <a:rect l="l" t="t" r="r" b="b"/>
            <a:pathLst>
              <a:path w="480672" h="480672">
                <a:moveTo>
                  <a:pt x="0" y="0"/>
                </a:moveTo>
                <a:lnTo>
                  <a:pt x="480672" y="0"/>
                </a:lnTo>
                <a:lnTo>
                  <a:pt x="480672" y="480671"/>
                </a:lnTo>
                <a:lnTo>
                  <a:pt x="0" y="480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126203" y="2053429"/>
            <a:ext cx="480672" cy="480672"/>
          </a:xfrm>
          <a:custGeom>
            <a:avLst/>
            <a:gdLst/>
            <a:ahLst/>
            <a:cxnLst/>
            <a:rect l="l" t="t" r="r" b="b"/>
            <a:pathLst>
              <a:path w="480672" h="480672">
                <a:moveTo>
                  <a:pt x="0" y="0"/>
                </a:moveTo>
                <a:lnTo>
                  <a:pt x="480672" y="0"/>
                </a:lnTo>
                <a:lnTo>
                  <a:pt x="480672" y="480671"/>
                </a:lnTo>
                <a:lnTo>
                  <a:pt x="0" y="480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15733" y="2116301"/>
            <a:ext cx="8730540" cy="5827635"/>
          </a:xfrm>
          <a:custGeom>
            <a:avLst/>
            <a:gdLst/>
            <a:ahLst/>
            <a:cxnLst/>
            <a:rect l="l" t="t" r="r" b="b"/>
            <a:pathLst>
              <a:path w="8730540" h="5827635">
                <a:moveTo>
                  <a:pt x="0" y="0"/>
                </a:moveTo>
                <a:lnTo>
                  <a:pt x="8730540" y="0"/>
                </a:lnTo>
                <a:lnTo>
                  <a:pt x="8730540" y="5827635"/>
                </a:lnTo>
                <a:lnTo>
                  <a:pt x="0" y="582763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546323" y="2116301"/>
            <a:ext cx="8313187" cy="5902363"/>
          </a:xfrm>
          <a:custGeom>
            <a:avLst/>
            <a:gdLst/>
            <a:ahLst/>
            <a:cxnLst/>
            <a:rect l="l" t="t" r="r" b="b"/>
            <a:pathLst>
              <a:path w="8313187" h="5902363">
                <a:moveTo>
                  <a:pt x="0" y="0"/>
                </a:moveTo>
                <a:lnTo>
                  <a:pt x="8313187" y="0"/>
                </a:lnTo>
                <a:lnTo>
                  <a:pt x="8313187" y="5902363"/>
                </a:lnTo>
                <a:lnTo>
                  <a:pt x="0" y="590236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300215" y="7992593"/>
            <a:ext cx="6072146" cy="197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บุคคลต้นแบบในสายวิชาชีพ</a:t>
            </a:r>
            <a:endParaRPr lang="en-US" sz="3600" b="1" dirty="0"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  <a:p>
            <a:pPr algn="ctr">
              <a:lnSpc>
                <a:spcPts val="5040"/>
              </a:lnSpc>
            </a:pPr>
            <a:r>
              <a:rPr lang="en-US" sz="3600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(</a:t>
            </a:r>
            <a:r>
              <a:rPr lang="en-US" sz="3600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นักทรัพยากรบุคคล</a:t>
            </a:r>
            <a:r>
              <a:rPr lang="en-US" sz="3600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)</a:t>
            </a:r>
          </a:p>
          <a:p>
            <a:pPr algn="ctr">
              <a:lnSpc>
                <a:spcPts val="5040"/>
              </a:lnSpc>
            </a:pPr>
            <a:r>
              <a:rPr lang="en-US" sz="3600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ประจำปี</a:t>
            </a:r>
            <a:r>
              <a:rPr lang="en-US" sz="3600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  <a:r>
              <a:rPr lang="en-US" sz="3600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พ.ศ</a:t>
            </a:r>
            <a:r>
              <a:rPr lang="en-US" sz="3600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. 2567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136823" y="847725"/>
            <a:ext cx="8736375" cy="802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70"/>
              </a:lnSpc>
            </a:pPr>
            <a:r>
              <a:rPr lang="en-US" sz="4621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กิจกรรมยกย่อง</a:t>
            </a:r>
            <a:r>
              <a:rPr lang="en-US" sz="4621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  <a:r>
              <a:rPr lang="en-US" sz="4621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เชิดชู</a:t>
            </a:r>
            <a:r>
              <a:rPr lang="en-US" sz="4621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  <a:r>
              <a:rPr lang="en-US" sz="4621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เกียรติบุคคล</a:t>
            </a:r>
            <a:r>
              <a:rPr lang="en-US" sz="4621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966642" y="8075814"/>
            <a:ext cx="6072146" cy="197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บุคคลต้นแบบในสายวิชาชีพ</a:t>
            </a:r>
            <a:endParaRPr lang="en-US" sz="3600" b="1" dirty="0"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  <a:p>
            <a:pPr algn="ctr">
              <a:lnSpc>
                <a:spcPts val="5040"/>
              </a:lnSpc>
            </a:pPr>
            <a:r>
              <a:rPr lang="en-US" sz="3600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(</a:t>
            </a:r>
            <a:r>
              <a:rPr lang="en-US" sz="3600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นิติกร</a:t>
            </a:r>
            <a:r>
              <a:rPr lang="en-US" sz="3600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)</a:t>
            </a:r>
          </a:p>
          <a:p>
            <a:pPr algn="ctr">
              <a:lnSpc>
                <a:spcPts val="5040"/>
              </a:lnSpc>
            </a:pPr>
            <a:r>
              <a:rPr lang="en-US" sz="3600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ประจำปี</a:t>
            </a:r>
            <a:r>
              <a:rPr lang="en-US" sz="3600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  <a:r>
              <a:rPr lang="en-US" sz="3600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พ.ศ</a:t>
            </a:r>
            <a:r>
              <a:rPr lang="en-US" sz="3600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. 2567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408F">
                <a:alpha val="100000"/>
              </a:srgbClr>
            </a:gs>
            <a:gs pos="100000">
              <a:srgbClr val="2C6D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750.0037"/>
                </p14:media>
              </p:ext>
            </p:extLst>
          </p:nvPr>
        </p:nvPicPr>
        <p:blipFill>
          <a:blip r:embed="rId4">
            <a:alphaModFix amt="59000"/>
          </a:blip>
          <a:srcRect/>
          <a:stretch>
            <a:fillRect/>
          </a:stretch>
        </p:blipFill>
        <p:spPr>
          <a:xfrm>
            <a:off x="-309185" y="-244816"/>
            <a:ext cx="19269091" cy="1098338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08330" y="1841850"/>
            <a:ext cx="17671339" cy="9978544"/>
          </a:xfrm>
          <a:custGeom>
            <a:avLst/>
            <a:gdLst/>
            <a:ahLst/>
            <a:cxnLst/>
            <a:rect l="l" t="t" r="r" b="b"/>
            <a:pathLst>
              <a:path w="17671339" h="9978544">
                <a:moveTo>
                  <a:pt x="0" y="0"/>
                </a:moveTo>
                <a:lnTo>
                  <a:pt x="17671340" y="0"/>
                </a:lnTo>
                <a:lnTo>
                  <a:pt x="17671340" y="9978544"/>
                </a:lnTo>
                <a:lnTo>
                  <a:pt x="0" y="9978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82000"/>
          </a:blip>
          <a:srcRect/>
          <a:stretch>
            <a:fillRect/>
          </a:stretch>
        </p:blipFill>
        <p:spPr>
          <a:xfrm>
            <a:off x="-1860059" y="-729140"/>
            <a:ext cx="22812763" cy="1277514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5400000">
            <a:off x="6290024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5400000" flipH="1">
            <a:off x="-9015583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21386493" y="0"/>
                </a:moveTo>
                <a:lnTo>
                  <a:pt x="0" y="0"/>
                </a:lnTo>
                <a:lnTo>
                  <a:pt x="0" y="5961112"/>
                </a:lnTo>
                <a:lnTo>
                  <a:pt x="21386493" y="5961112"/>
                </a:lnTo>
                <a:lnTo>
                  <a:pt x="21386493" y="0"/>
                </a:lnTo>
                <a:close/>
              </a:path>
            </a:pathLst>
          </a:custGeom>
          <a:blipFill>
            <a:blip r:embed="rId7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28700" y="3519486"/>
            <a:ext cx="1769453" cy="1105908"/>
          </a:xfrm>
          <a:custGeom>
            <a:avLst/>
            <a:gdLst/>
            <a:ahLst/>
            <a:cxnLst/>
            <a:rect l="l" t="t" r="r" b="b"/>
            <a:pathLst>
              <a:path w="1769453" h="1105908">
                <a:moveTo>
                  <a:pt x="0" y="0"/>
                </a:moveTo>
                <a:lnTo>
                  <a:pt x="1769453" y="0"/>
                </a:lnTo>
                <a:lnTo>
                  <a:pt x="1769453" y="1105908"/>
                </a:lnTo>
                <a:lnTo>
                  <a:pt x="0" y="110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95201" y="4332428"/>
            <a:ext cx="1376138" cy="860086"/>
          </a:xfrm>
          <a:custGeom>
            <a:avLst/>
            <a:gdLst/>
            <a:ahLst/>
            <a:cxnLst/>
            <a:rect l="l" t="t" r="r" b="b"/>
            <a:pathLst>
              <a:path w="1376138" h="860086">
                <a:moveTo>
                  <a:pt x="0" y="0"/>
                </a:moveTo>
                <a:lnTo>
                  <a:pt x="1376138" y="0"/>
                </a:lnTo>
                <a:lnTo>
                  <a:pt x="1376138" y="860086"/>
                </a:lnTo>
                <a:lnTo>
                  <a:pt x="0" y="860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93266">
            <a:off x="15402362" y="-2996394"/>
            <a:ext cx="6212707" cy="5992789"/>
          </a:xfrm>
          <a:custGeom>
            <a:avLst/>
            <a:gdLst/>
            <a:ahLst/>
            <a:cxnLst/>
            <a:rect l="l" t="t" r="r" b="b"/>
            <a:pathLst>
              <a:path w="6212707" h="5992789">
                <a:moveTo>
                  <a:pt x="0" y="0"/>
                </a:moveTo>
                <a:lnTo>
                  <a:pt x="6212708" y="0"/>
                </a:lnTo>
                <a:lnTo>
                  <a:pt x="6212708" y="5992788"/>
                </a:lnTo>
                <a:lnTo>
                  <a:pt x="0" y="59927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704347">
            <a:off x="-3106354" y="-2469109"/>
            <a:ext cx="6212707" cy="5992789"/>
          </a:xfrm>
          <a:custGeom>
            <a:avLst/>
            <a:gdLst/>
            <a:ahLst/>
            <a:cxnLst/>
            <a:rect l="l" t="t" r="r" b="b"/>
            <a:pathLst>
              <a:path w="6212707" h="5992789">
                <a:moveTo>
                  <a:pt x="0" y="0"/>
                </a:moveTo>
                <a:lnTo>
                  <a:pt x="6212708" y="0"/>
                </a:lnTo>
                <a:lnTo>
                  <a:pt x="6212708" y="5992788"/>
                </a:lnTo>
                <a:lnTo>
                  <a:pt x="0" y="59927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9385024" y="8144993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0" y="4284014"/>
                </a:moveTo>
                <a:lnTo>
                  <a:pt x="9235381" y="4284014"/>
                </a:lnTo>
                <a:lnTo>
                  <a:pt x="9235381" y="0"/>
                </a:lnTo>
                <a:lnTo>
                  <a:pt x="0" y="0"/>
                </a:lnTo>
                <a:lnTo>
                  <a:pt x="0" y="4284014"/>
                </a:lnTo>
                <a:close/>
              </a:path>
            </a:pathLst>
          </a:custGeom>
          <a:blipFill>
            <a:blip r:embed="rId10"/>
            <a:stretch>
              <a:fillRect l="-133184" b="-46409"/>
            </a:stretch>
          </a:blipFill>
        </p:spPr>
      </p:sp>
      <p:sp>
        <p:nvSpPr>
          <p:cNvPr id="12" name="Freeform 12"/>
          <p:cNvSpPr/>
          <p:nvPr/>
        </p:nvSpPr>
        <p:spPr>
          <a:xfrm flipH="1" flipV="1">
            <a:off x="-91381" y="8267786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9235381" y="4284014"/>
                </a:moveTo>
                <a:lnTo>
                  <a:pt x="0" y="4284014"/>
                </a:lnTo>
                <a:lnTo>
                  <a:pt x="0" y="0"/>
                </a:lnTo>
                <a:lnTo>
                  <a:pt x="9235381" y="0"/>
                </a:lnTo>
                <a:lnTo>
                  <a:pt x="9235381" y="4284014"/>
                </a:lnTo>
                <a:close/>
              </a:path>
            </a:pathLst>
          </a:custGeom>
          <a:blipFill>
            <a:blip r:embed="rId10"/>
            <a:stretch>
              <a:fillRect l="-133184" b="-4640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036062" y="721734"/>
            <a:ext cx="14635277" cy="1120116"/>
          </a:xfrm>
          <a:custGeom>
            <a:avLst/>
            <a:gdLst/>
            <a:ahLst/>
            <a:cxnLst/>
            <a:rect l="l" t="t" r="r" b="b"/>
            <a:pathLst>
              <a:path w="14635277" h="1120116">
                <a:moveTo>
                  <a:pt x="0" y="0"/>
                </a:moveTo>
                <a:lnTo>
                  <a:pt x="14635277" y="0"/>
                </a:lnTo>
                <a:lnTo>
                  <a:pt x="14635277" y="1120116"/>
                </a:lnTo>
                <a:lnTo>
                  <a:pt x="0" y="11201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188" t="-55278" b="-55278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681125" y="2053429"/>
            <a:ext cx="480672" cy="480672"/>
          </a:xfrm>
          <a:custGeom>
            <a:avLst/>
            <a:gdLst/>
            <a:ahLst/>
            <a:cxnLst/>
            <a:rect l="l" t="t" r="r" b="b"/>
            <a:pathLst>
              <a:path w="480672" h="480672">
                <a:moveTo>
                  <a:pt x="0" y="0"/>
                </a:moveTo>
                <a:lnTo>
                  <a:pt x="480672" y="0"/>
                </a:lnTo>
                <a:lnTo>
                  <a:pt x="480672" y="480671"/>
                </a:lnTo>
                <a:lnTo>
                  <a:pt x="0" y="480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126203" y="2053429"/>
            <a:ext cx="480672" cy="480672"/>
          </a:xfrm>
          <a:custGeom>
            <a:avLst/>
            <a:gdLst/>
            <a:ahLst/>
            <a:cxnLst/>
            <a:rect l="l" t="t" r="r" b="b"/>
            <a:pathLst>
              <a:path w="480672" h="480672">
                <a:moveTo>
                  <a:pt x="0" y="0"/>
                </a:moveTo>
                <a:lnTo>
                  <a:pt x="480672" y="0"/>
                </a:lnTo>
                <a:lnTo>
                  <a:pt x="480672" y="480671"/>
                </a:lnTo>
                <a:lnTo>
                  <a:pt x="0" y="480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001269" y="2229682"/>
            <a:ext cx="8730540" cy="5827635"/>
          </a:xfrm>
          <a:custGeom>
            <a:avLst/>
            <a:gdLst/>
            <a:ahLst/>
            <a:cxnLst/>
            <a:rect l="l" t="t" r="r" b="b"/>
            <a:pathLst>
              <a:path w="8730540" h="5827635">
                <a:moveTo>
                  <a:pt x="0" y="0"/>
                </a:moveTo>
                <a:lnTo>
                  <a:pt x="8730540" y="0"/>
                </a:lnTo>
                <a:lnTo>
                  <a:pt x="8730540" y="5827636"/>
                </a:lnTo>
                <a:lnTo>
                  <a:pt x="0" y="58276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01626" y="2192319"/>
            <a:ext cx="8313187" cy="5902363"/>
          </a:xfrm>
          <a:custGeom>
            <a:avLst/>
            <a:gdLst/>
            <a:ahLst/>
            <a:cxnLst/>
            <a:rect l="l" t="t" r="r" b="b"/>
            <a:pathLst>
              <a:path w="8313187" h="5902363">
                <a:moveTo>
                  <a:pt x="0" y="0"/>
                </a:moveTo>
                <a:lnTo>
                  <a:pt x="8313187" y="0"/>
                </a:lnTo>
                <a:lnTo>
                  <a:pt x="8313187" y="5902362"/>
                </a:lnTo>
                <a:lnTo>
                  <a:pt x="0" y="590236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136823" y="847725"/>
            <a:ext cx="8736375" cy="802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70"/>
              </a:lnSpc>
            </a:pPr>
            <a:r>
              <a:rPr lang="en-US" sz="4621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กิจกรรมยกย่อง</a:t>
            </a:r>
            <a:r>
              <a:rPr lang="en-US" sz="4621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  <a:r>
              <a:rPr lang="en-US" sz="4621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เชิดชู</a:t>
            </a:r>
            <a:r>
              <a:rPr lang="en-US" sz="4621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  <a:r>
              <a:rPr lang="en-US" sz="4621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เกียรติบุคคล</a:t>
            </a:r>
            <a:r>
              <a:rPr lang="en-US" sz="4621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778740" y="8115386"/>
            <a:ext cx="6072146" cy="197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เนื่องในโอกาสเลื่อนระดับสูงขึ้น</a:t>
            </a:r>
            <a:endParaRPr lang="en-US" sz="3600" b="1" dirty="0"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  <a:p>
            <a:pPr algn="ctr">
              <a:lnSpc>
                <a:spcPts val="5040"/>
              </a:lnSpc>
            </a:pPr>
            <a:r>
              <a:rPr lang="en-US" sz="3600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ระดับชำนาญการพิเศษ</a:t>
            </a:r>
            <a:endParaRPr lang="en-US" sz="3600" b="1" dirty="0"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  <a:p>
            <a:pPr algn="ctr">
              <a:lnSpc>
                <a:spcPts val="5040"/>
              </a:lnSpc>
            </a:pPr>
            <a:r>
              <a:rPr lang="en-US" sz="3600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ประจำปี</a:t>
            </a:r>
            <a:r>
              <a:rPr lang="en-US" sz="3600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  <a:r>
              <a:rPr lang="en-US" sz="3600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พ.ศ</a:t>
            </a:r>
            <a:r>
              <a:rPr lang="en-US" sz="3600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. 2567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408F">
                <a:alpha val="100000"/>
              </a:srgbClr>
            </a:gs>
            <a:gs pos="100000">
              <a:srgbClr val="2C6D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750.0037"/>
                </p14:media>
              </p:ext>
            </p:extLst>
          </p:nvPr>
        </p:nvPicPr>
        <p:blipFill>
          <a:blip r:embed="rId4">
            <a:alphaModFix amt="59000"/>
          </a:blip>
          <a:srcRect/>
          <a:stretch>
            <a:fillRect/>
          </a:stretch>
        </p:blipFill>
        <p:spPr>
          <a:xfrm>
            <a:off x="-309185" y="-244816"/>
            <a:ext cx="19269091" cy="1098338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08330" y="1841850"/>
            <a:ext cx="17671339" cy="9978544"/>
          </a:xfrm>
          <a:custGeom>
            <a:avLst/>
            <a:gdLst/>
            <a:ahLst/>
            <a:cxnLst/>
            <a:rect l="l" t="t" r="r" b="b"/>
            <a:pathLst>
              <a:path w="17671339" h="9978544">
                <a:moveTo>
                  <a:pt x="0" y="0"/>
                </a:moveTo>
                <a:lnTo>
                  <a:pt x="17671340" y="0"/>
                </a:lnTo>
                <a:lnTo>
                  <a:pt x="17671340" y="9978544"/>
                </a:lnTo>
                <a:lnTo>
                  <a:pt x="0" y="9978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82000"/>
          </a:blip>
          <a:srcRect/>
          <a:stretch>
            <a:fillRect/>
          </a:stretch>
        </p:blipFill>
        <p:spPr>
          <a:xfrm>
            <a:off x="-1860059" y="-729140"/>
            <a:ext cx="22812763" cy="1277514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5400000">
            <a:off x="6290024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5400000" flipH="1">
            <a:off x="-9015583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21386493" y="0"/>
                </a:moveTo>
                <a:lnTo>
                  <a:pt x="0" y="0"/>
                </a:lnTo>
                <a:lnTo>
                  <a:pt x="0" y="5961112"/>
                </a:lnTo>
                <a:lnTo>
                  <a:pt x="21386493" y="5961112"/>
                </a:lnTo>
                <a:lnTo>
                  <a:pt x="21386493" y="0"/>
                </a:lnTo>
                <a:close/>
              </a:path>
            </a:pathLst>
          </a:custGeom>
          <a:blipFill>
            <a:blip r:embed="rId7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28700" y="3519486"/>
            <a:ext cx="1769453" cy="1105908"/>
          </a:xfrm>
          <a:custGeom>
            <a:avLst/>
            <a:gdLst/>
            <a:ahLst/>
            <a:cxnLst/>
            <a:rect l="l" t="t" r="r" b="b"/>
            <a:pathLst>
              <a:path w="1769453" h="1105908">
                <a:moveTo>
                  <a:pt x="0" y="0"/>
                </a:moveTo>
                <a:lnTo>
                  <a:pt x="1769453" y="0"/>
                </a:lnTo>
                <a:lnTo>
                  <a:pt x="1769453" y="1105908"/>
                </a:lnTo>
                <a:lnTo>
                  <a:pt x="0" y="110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95201" y="4332428"/>
            <a:ext cx="1376138" cy="860086"/>
          </a:xfrm>
          <a:custGeom>
            <a:avLst/>
            <a:gdLst/>
            <a:ahLst/>
            <a:cxnLst/>
            <a:rect l="l" t="t" r="r" b="b"/>
            <a:pathLst>
              <a:path w="1376138" h="860086">
                <a:moveTo>
                  <a:pt x="0" y="0"/>
                </a:moveTo>
                <a:lnTo>
                  <a:pt x="1376138" y="0"/>
                </a:lnTo>
                <a:lnTo>
                  <a:pt x="1376138" y="860086"/>
                </a:lnTo>
                <a:lnTo>
                  <a:pt x="0" y="860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93266">
            <a:off x="15402362" y="-2996394"/>
            <a:ext cx="6212707" cy="5992789"/>
          </a:xfrm>
          <a:custGeom>
            <a:avLst/>
            <a:gdLst/>
            <a:ahLst/>
            <a:cxnLst/>
            <a:rect l="l" t="t" r="r" b="b"/>
            <a:pathLst>
              <a:path w="6212707" h="5992789">
                <a:moveTo>
                  <a:pt x="0" y="0"/>
                </a:moveTo>
                <a:lnTo>
                  <a:pt x="6212708" y="0"/>
                </a:lnTo>
                <a:lnTo>
                  <a:pt x="6212708" y="5992788"/>
                </a:lnTo>
                <a:lnTo>
                  <a:pt x="0" y="59927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704347">
            <a:off x="-3106354" y="-2469109"/>
            <a:ext cx="6212707" cy="5992789"/>
          </a:xfrm>
          <a:custGeom>
            <a:avLst/>
            <a:gdLst/>
            <a:ahLst/>
            <a:cxnLst/>
            <a:rect l="l" t="t" r="r" b="b"/>
            <a:pathLst>
              <a:path w="6212707" h="5992789">
                <a:moveTo>
                  <a:pt x="0" y="0"/>
                </a:moveTo>
                <a:lnTo>
                  <a:pt x="6212708" y="0"/>
                </a:lnTo>
                <a:lnTo>
                  <a:pt x="6212708" y="5992788"/>
                </a:lnTo>
                <a:lnTo>
                  <a:pt x="0" y="59927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9385024" y="8144993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0" y="4284014"/>
                </a:moveTo>
                <a:lnTo>
                  <a:pt x="9235381" y="4284014"/>
                </a:lnTo>
                <a:lnTo>
                  <a:pt x="9235381" y="0"/>
                </a:lnTo>
                <a:lnTo>
                  <a:pt x="0" y="0"/>
                </a:lnTo>
                <a:lnTo>
                  <a:pt x="0" y="4284014"/>
                </a:lnTo>
                <a:close/>
              </a:path>
            </a:pathLst>
          </a:custGeom>
          <a:blipFill>
            <a:blip r:embed="rId10"/>
            <a:stretch>
              <a:fillRect l="-133184" b="-46409"/>
            </a:stretch>
          </a:blipFill>
        </p:spPr>
      </p:sp>
      <p:sp>
        <p:nvSpPr>
          <p:cNvPr id="12" name="Freeform 12"/>
          <p:cNvSpPr/>
          <p:nvPr/>
        </p:nvSpPr>
        <p:spPr>
          <a:xfrm flipH="1" flipV="1">
            <a:off x="149643" y="8080411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9235381" y="4284013"/>
                </a:moveTo>
                <a:lnTo>
                  <a:pt x="0" y="4284013"/>
                </a:lnTo>
                <a:lnTo>
                  <a:pt x="0" y="0"/>
                </a:lnTo>
                <a:lnTo>
                  <a:pt x="9235381" y="0"/>
                </a:lnTo>
                <a:lnTo>
                  <a:pt x="9235381" y="4284013"/>
                </a:lnTo>
                <a:close/>
              </a:path>
            </a:pathLst>
          </a:custGeom>
          <a:blipFill>
            <a:blip r:embed="rId10"/>
            <a:stretch>
              <a:fillRect l="-133184" b="-4640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26289" y="1028700"/>
            <a:ext cx="13295202" cy="1505400"/>
          </a:xfrm>
          <a:custGeom>
            <a:avLst/>
            <a:gdLst/>
            <a:ahLst/>
            <a:cxnLst/>
            <a:rect l="l" t="t" r="r" b="b"/>
            <a:pathLst>
              <a:path w="13295202" h="1505400">
                <a:moveTo>
                  <a:pt x="0" y="0"/>
                </a:moveTo>
                <a:lnTo>
                  <a:pt x="13295202" y="0"/>
                </a:lnTo>
                <a:lnTo>
                  <a:pt x="13295202" y="1505400"/>
                </a:lnTo>
                <a:lnTo>
                  <a:pt x="0" y="1505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8317" t="-35932" r="-12977" b="-2073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681125" y="2053429"/>
            <a:ext cx="480672" cy="480672"/>
          </a:xfrm>
          <a:custGeom>
            <a:avLst/>
            <a:gdLst/>
            <a:ahLst/>
            <a:cxnLst/>
            <a:rect l="l" t="t" r="r" b="b"/>
            <a:pathLst>
              <a:path w="480672" h="480672">
                <a:moveTo>
                  <a:pt x="0" y="0"/>
                </a:moveTo>
                <a:lnTo>
                  <a:pt x="480672" y="0"/>
                </a:lnTo>
                <a:lnTo>
                  <a:pt x="480672" y="480671"/>
                </a:lnTo>
                <a:lnTo>
                  <a:pt x="0" y="480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126203" y="2053429"/>
            <a:ext cx="480672" cy="480672"/>
          </a:xfrm>
          <a:custGeom>
            <a:avLst/>
            <a:gdLst/>
            <a:ahLst/>
            <a:cxnLst/>
            <a:rect l="l" t="t" r="r" b="b"/>
            <a:pathLst>
              <a:path w="480672" h="480672">
                <a:moveTo>
                  <a:pt x="0" y="0"/>
                </a:moveTo>
                <a:lnTo>
                  <a:pt x="480672" y="0"/>
                </a:lnTo>
                <a:lnTo>
                  <a:pt x="480672" y="480671"/>
                </a:lnTo>
                <a:lnTo>
                  <a:pt x="0" y="480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913427" y="1175496"/>
            <a:ext cx="8736375" cy="802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70"/>
              </a:lnSpc>
            </a:pPr>
            <a:r>
              <a:rPr lang="en-US" sz="4621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กิจกรรมยกย่อง</a:t>
            </a:r>
            <a:r>
              <a:rPr lang="en-US" sz="4621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  <a:r>
              <a:rPr lang="en-US" sz="4621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เชิดชู</a:t>
            </a:r>
            <a:r>
              <a:rPr lang="en-US" sz="4621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  <a:r>
              <a:rPr lang="en-US" sz="4621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เกียรติบุคคล</a:t>
            </a:r>
            <a:r>
              <a:rPr lang="en-US" sz="4621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2868913" y="1028700"/>
            <a:ext cx="5101848" cy="4971161"/>
            <a:chOff x="0" y="0"/>
            <a:chExt cx="834168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2528"/>
              <a:ext cx="834168" cy="807745"/>
            </a:xfrm>
            <a:custGeom>
              <a:avLst/>
              <a:gdLst/>
              <a:ahLst/>
              <a:cxnLst/>
              <a:rect l="l" t="t" r="r" b="b"/>
              <a:pathLst>
                <a:path w="834168" h="807745">
                  <a:moveTo>
                    <a:pt x="431152" y="4326"/>
                  </a:moveTo>
                  <a:lnTo>
                    <a:pt x="820100" y="193818"/>
                  </a:lnTo>
                  <a:cubicBezTo>
                    <a:pt x="828707" y="198011"/>
                    <a:pt x="834168" y="206747"/>
                    <a:pt x="834168" y="216321"/>
                  </a:cubicBezTo>
                  <a:lnTo>
                    <a:pt x="834168" y="591423"/>
                  </a:lnTo>
                  <a:cubicBezTo>
                    <a:pt x="834168" y="600997"/>
                    <a:pt x="828707" y="609733"/>
                    <a:pt x="820100" y="613926"/>
                  </a:cubicBezTo>
                  <a:lnTo>
                    <a:pt x="431152" y="803418"/>
                  </a:lnTo>
                  <a:cubicBezTo>
                    <a:pt x="422272" y="807744"/>
                    <a:pt x="411896" y="807744"/>
                    <a:pt x="403016" y="803418"/>
                  </a:cubicBezTo>
                  <a:lnTo>
                    <a:pt x="14068" y="613926"/>
                  </a:lnTo>
                  <a:cubicBezTo>
                    <a:pt x="5461" y="609733"/>
                    <a:pt x="0" y="600997"/>
                    <a:pt x="0" y="591423"/>
                  </a:cubicBezTo>
                  <a:lnTo>
                    <a:pt x="0" y="216321"/>
                  </a:lnTo>
                  <a:cubicBezTo>
                    <a:pt x="0" y="206747"/>
                    <a:pt x="5461" y="198011"/>
                    <a:pt x="14068" y="193818"/>
                  </a:cubicBezTo>
                  <a:lnTo>
                    <a:pt x="403016" y="4326"/>
                  </a:lnTo>
                  <a:cubicBezTo>
                    <a:pt x="411896" y="0"/>
                    <a:pt x="422272" y="0"/>
                    <a:pt x="431152" y="4326"/>
                  </a:cubicBezTo>
                  <a:close/>
                </a:path>
              </a:pathLst>
            </a:custGeom>
            <a:blipFill>
              <a:blip r:embed="rId14"/>
              <a:stretch>
                <a:fillRect l="-23124" t="-448" r="-23124" b="-448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1806201" y="5658434"/>
            <a:ext cx="4489000" cy="4563984"/>
            <a:chOff x="0" y="0"/>
            <a:chExt cx="923789" cy="939220"/>
          </a:xfrm>
        </p:grpSpPr>
        <p:sp>
          <p:nvSpPr>
            <p:cNvPr id="20" name="Freeform 20"/>
            <p:cNvSpPr/>
            <p:nvPr/>
          </p:nvSpPr>
          <p:spPr>
            <a:xfrm>
              <a:off x="0" y="6063"/>
              <a:ext cx="923789" cy="927094"/>
            </a:xfrm>
            <a:custGeom>
              <a:avLst/>
              <a:gdLst/>
              <a:ahLst/>
              <a:cxnLst/>
              <a:rect l="l" t="t" r="r" b="b"/>
              <a:pathLst>
                <a:path w="923789" h="927094">
                  <a:moveTo>
                    <a:pt x="499880" y="10648"/>
                  </a:moveTo>
                  <a:lnTo>
                    <a:pt x="885803" y="180426"/>
                  </a:lnTo>
                  <a:cubicBezTo>
                    <a:pt x="908887" y="190581"/>
                    <a:pt x="923789" y="213417"/>
                    <a:pt x="923789" y="238636"/>
                  </a:cubicBezTo>
                  <a:lnTo>
                    <a:pt x="923789" y="688457"/>
                  </a:lnTo>
                  <a:cubicBezTo>
                    <a:pt x="923789" y="713676"/>
                    <a:pt x="908887" y="736512"/>
                    <a:pt x="885803" y="746668"/>
                  </a:cubicBezTo>
                  <a:lnTo>
                    <a:pt x="499880" y="916446"/>
                  </a:lnTo>
                  <a:cubicBezTo>
                    <a:pt x="475676" y="927094"/>
                    <a:pt x="448113" y="927094"/>
                    <a:pt x="423909" y="916446"/>
                  </a:cubicBezTo>
                  <a:lnTo>
                    <a:pt x="37986" y="746668"/>
                  </a:lnTo>
                  <a:cubicBezTo>
                    <a:pt x="14902" y="736512"/>
                    <a:pt x="0" y="713676"/>
                    <a:pt x="0" y="688457"/>
                  </a:cubicBezTo>
                  <a:lnTo>
                    <a:pt x="0" y="238636"/>
                  </a:lnTo>
                  <a:cubicBezTo>
                    <a:pt x="0" y="213417"/>
                    <a:pt x="14902" y="190581"/>
                    <a:pt x="37986" y="180426"/>
                  </a:cubicBezTo>
                  <a:lnTo>
                    <a:pt x="423909" y="10648"/>
                  </a:lnTo>
                  <a:cubicBezTo>
                    <a:pt x="448113" y="0"/>
                    <a:pt x="475676" y="0"/>
                    <a:pt x="499880" y="10648"/>
                  </a:cubicBezTo>
                  <a:close/>
                </a:path>
              </a:pathLst>
            </a:custGeom>
            <a:blipFill>
              <a:blip r:embed="rId15"/>
              <a:stretch>
                <a:fillRect l="-26300" t="-946" r="-26300" b="-946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>
            <a:off x="308330" y="2840677"/>
            <a:ext cx="11228266" cy="5635514"/>
          </a:xfrm>
          <a:custGeom>
            <a:avLst/>
            <a:gdLst/>
            <a:ahLst/>
            <a:cxnLst/>
            <a:rect l="l" t="t" r="r" b="b"/>
            <a:pathLst>
              <a:path w="11228266" h="5635514">
                <a:moveTo>
                  <a:pt x="0" y="0"/>
                </a:moveTo>
                <a:lnTo>
                  <a:pt x="11228267" y="0"/>
                </a:lnTo>
                <a:lnTo>
                  <a:pt x="11228267" y="5635514"/>
                </a:lnTo>
                <a:lnTo>
                  <a:pt x="0" y="563551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23189" r="-3134" b="-30924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142220" y="8628591"/>
            <a:ext cx="6242804" cy="1260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“ </a:t>
            </a:r>
            <a:r>
              <a:rPr lang="en-US" sz="3600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บุคคลต้นแบบในสายวิชาชีพ</a:t>
            </a:r>
            <a:r>
              <a:rPr lang="en-US" sz="3600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”</a:t>
            </a:r>
          </a:p>
          <a:p>
            <a:pPr algn="ctr">
              <a:lnSpc>
                <a:spcPts val="5040"/>
              </a:lnSpc>
            </a:pPr>
            <a:endParaRPr lang="en-US" sz="3600" b="1" dirty="0">
              <a:solidFill>
                <a:srgbClr val="FFFFFF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408F">
                <a:alpha val="100000"/>
              </a:srgbClr>
            </a:gs>
            <a:gs pos="100000">
              <a:srgbClr val="2C6D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750.0037"/>
                </p14:media>
              </p:ext>
            </p:extLst>
          </p:nvPr>
        </p:nvPicPr>
        <p:blipFill>
          <a:blip r:embed="rId4">
            <a:alphaModFix amt="59000"/>
          </a:blip>
          <a:srcRect/>
          <a:stretch>
            <a:fillRect/>
          </a:stretch>
        </p:blipFill>
        <p:spPr>
          <a:xfrm>
            <a:off x="-309185" y="-244816"/>
            <a:ext cx="19269091" cy="1098338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08330" y="1841850"/>
            <a:ext cx="17671339" cy="9978544"/>
          </a:xfrm>
          <a:custGeom>
            <a:avLst/>
            <a:gdLst/>
            <a:ahLst/>
            <a:cxnLst/>
            <a:rect l="l" t="t" r="r" b="b"/>
            <a:pathLst>
              <a:path w="17671339" h="9978544">
                <a:moveTo>
                  <a:pt x="0" y="0"/>
                </a:moveTo>
                <a:lnTo>
                  <a:pt x="17671340" y="0"/>
                </a:lnTo>
                <a:lnTo>
                  <a:pt x="17671340" y="9978544"/>
                </a:lnTo>
                <a:lnTo>
                  <a:pt x="0" y="9978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82000"/>
          </a:blip>
          <a:srcRect/>
          <a:stretch>
            <a:fillRect/>
          </a:stretch>
        </p:blipFill>
        <p:spPr>
          <a:xfrm>
            <a:off x="-650254" y="-346140"/>
            <a:ext cx="22812763" cy="1277514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5400000">
            <a:off x="6290024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5400000" flipH="1">
            <a:off x="-9015583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21386493" y="0"/>
                </a:moveTo>
                <a:lnTo>
                  <a:pt x="0" y="0"/>
                </a:lnTo>
                <a:lnTo>
                  <a:pt x="0" y="5961112"/>
                </a:lnTo>
                <a:lnTo>
                  <a:pt x="21386493" y="5961112"/>
                </a:lnTo>
                <a:lnTo>
                  <a:pt x="21386493" y="0"/>
                </a:lnTo>
                <a:close/>
              </a:path>
            </a:pathLst>
          </a:custGeom>
          <a:blipFill>
            <a:blip r:embed="rId7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28700" y="3519486"/>
            <a:ext cx="1769453" cy="1105908"/>
          </a:xfrm>
          <a:custGeom>
            <a:avLst/>
            <a:gdLst/>
            <a:ahLst/>
            <a:cxnLst/>
            <a:rect l="l" t="t" r="r" b="b"/>
            <a:pathLst>
              <a:path w="1769453" h="1105908">
                <a:moveTo>
                  <a:pt x="0" y="0"/>
                </a:moveTo>
                <a:lnTo>
                  <a:pt x="1769453" y="0"/>
                </a:lnTo>
                <a:lnTo>
                  <a:pt x="1769453" y="1105908"/>
                </a:lnTo>
                <a:lnTo>
                  <a:pt x="0" y="110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95201" y="4332428"/>
            <a:ext cx="1376138" cy="860086"/>
          </a:xfrm>
          <a:custGeom>
            <a:avLst/>
            <a:gdLst/>
            <a:ahLst/>
            <a:cxnLst/>
            <a:rect l="l" t="t" r="r" b="b"/>
            <a:pathLst>
              <a:path w="1376138" h="860086">
                <a:moveTo>
                  <a:pt x="0" y="0"/>
                </a:moveTo>
                <a:lnTo>
                  <a:pt x="1376138" y="0"/>
                </a:lnTo>
                <a:lnTo>
                  <a:pt x="1376138" y="860086"/>
                </a:lnTo>
                <a:lnTo>
                  <a:pt x="0" y="860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93266">
            <a:off x="15402362" y="-2996394"/>
            <a:ext cx="6212707" cy="5992789"/>
          </a:xfrm>
          <a:custGeom>
            <a:avLst/>
            <a:gdLst/>
            <a:ahLst/>
            <a:cxnLst/>
            <a:rect l="l" t="t" r="r" b="b"/>
            <a:pathLst>
              <a:path w="6212707" h="5992789">
                <a:moveTo>
                  <a:pt x="0" y="0"/>
                </a:moveTo>
                <a:lnTo>
                  <a:pt x="6212708" y="0"/>
                </a:lnTo>
                <a:lnTo>
                  <a:pt x="6212708" y="5992788"/>
                </a:lnTo>
                <a:lnTo>
                  <a:pt x="0" y="59927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704347">
            <a:off x="-3106354" y="-2469109"/>
            <a:ext cx="6212707" cy="5992789"/>
          </a:xfrm>
          <a:custGeom>
            <a:avLst/>
            <a:gdLst/>
            <a:ahLst/>
            <a:cxnLst/>
            <a:rect l="l" t="t" r="r" b="b"/>
            <a:pathLst>
              <a:path w="6212707" h="5992789">
                <a:moveTo>
                  <a:pt x="0" y="0"/>
                </a:moveTo>
                <a:lnTo>
                  <a:pt x="6212708" y="0"/>
                </a:lnTo>
                <a:lnTo>
                  <a:pt x="6212708" y="5992788"/>
                </a:lnTo>
                <a:lnTo>
                  <a:pt x="0" y="59927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9385024" y="8144993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0" y="4284014"/>
                </a:moveTo>
                <a:lnTo>
                  <a:pt x="9235381" y="4284014"/>
                </a:lnTo>
                <a:lnTo>
                  <a:pt x="9235381" y="0"/>
                </a:lnTo>
                <a:lnTo>
                  <a:pt x="0" y="0"/>
                </a:lnTo>
                <a:lnTo>
                  <a:pt x="0" y="4284014"/>
                </a:lnTo>
                <a:close/>
              </a:path>
            </a:pathLst>
          </a:custGeom>
          <a:blipFill>
            <a:blip r:embed="rId10"/>
            <a:stretch>
              <a:fillRect l="-133184" b="-46409"/>
            </a:stretch>
          </a:blipFill>
        </p:spPr>
      </p:sp>
      <p:sp>
        <p:nvSpPr>
          <p:cNvPr id="12" name="Freeform 12"/>
          <p:cNvSpPr/>
          <p:nvPr/>
        </p:nvSpPr>
        <p:spPr>
          <a:xfrm flipH="1" flipV="1">
            <a:off x="-91381" y="8267786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9235381" y="4284014"/>
                </a:moveTo>
                <a:lnTo>
                  <a:pt x="0" y="4284014"/>
                </a:lnTo>
                <a:lnTo>
                  <a:pt x="0" y="0"/>
                </a:lnTo>
                <a:lnTo>
                  <a:pt x="9235381" y="0"/>
                </a:lnTo>
                <a:lnTo>
                  <a:pt x="9235381" y="4284014"/>
                </a:lnTo>
                <a:close/>
              </a:path>
            </a:pathLst>
          </a:custGeom>
          <a:blipFill>
            <a:blip r:embed="rId10"/>
            <a:stretch>
              <a:fillRect l="-133184" b="-4640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096532" y="317998"/>
            <a:ext cx="14635277" cy="1735431"/>
          </a:xfrm>
          <a:custGeom>
            <a:avLst/>
            <a:gdLst/>
            <a:ahLst/>
            <a:cxnLst/>
            <a:rect l="l" t="t" r="r" b="b"/>
            <a:pathLst>
              <a:path w="14635277" h="1735431">
                <a:moveTo>
                  <a:pt x="0" y="0"/>
                </a:moveTo>
                <a:lnTo>
                  <a:pt x="14635277" y="0"/>
                </a:lnTo>
                <a:lnTo>
                  <a:pt x="14635277" y="1735431"/>
                </a:lnTo>
                <a:lnTo>
                  <a:pt x="0" y="17354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188" t="-12414" b="-23487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681125" y="2053429"/>
            <a:ext cx="480672" cy="480672"/>
          </a:xfrm>
          <a:custGeom>
            <a:avLst/>
            <a:gdLst/>
            <a:ahLst/>
            <a:cxnLst/>
            <a:rect l="l" t="t" r="r" b="b"/>
            <a:pathLst>
              <a:path w="480672" h="480672">
                <a:moveTo>
                  <a:pt x="0" y="0"/>
                </a:moveTo>
                <a:lnTo>
                  <a:pt x="480672" y="0"/>
                </a:lnTo>
                <a:lnTo>
                  <a:pt x="480672" y="480671"/>
                </a:lnTo>
                <a:lnTo>
                  <a:pt x="0" y="480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126203" y="2053429"/>
            <a:ext cx="480672" cy="480672"/>
          </a:xfrm>
          <a:custGeom>
            <a:avLst/>
            <a:gdLst/>
            <a:ahLst/>
            <a:cxnLst/>
            <a:rect l="l" t="t" r="r" b="b"/>
            <a:pathLst>
              <a:path w="480672" h="480672">
                <a:moveTo>
                  <a:pt x="0" y="0"/>
                </a:moveTo>
                <a:lnTo>
                  <a:pt x="480672" y="0"/>
                </a:lnTo>
                <a:lnTo>
                  <a:pt x="480672" y="480671"/>
                </a:lnTo>
                <a:lnTo>
                  <a:pt x="0" y="480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18382" y="2205619"/>
            <a:ext cx="8215854" cy="6214358"/>
          </a:xfrm>
          <a:custGeom>
            <a:avLst/>
            <a:gdLst/>
            <a:ahLst/>
            <a:cxnLst/>
            <a:rect l="l" t="t" r="r" b="b"/>
            <a:pathLst>
              <a:path w="8215854" h="6214358">
                <a:moveTo>
                  <a:pt x="0" y="0"/>
                </a:moveTo>
                <a:lnTo>
                  <a:pt x="8215854" y="0"/>
                </a:lnTo>
                <a:lnTo>
                  <a:pt x="8215854" y="6214358"/>
                </a:lnTo>
                <a:lnTo>
                  <a:pt x="0" y="621435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2711" t="-6011" r="-14383" b="-1286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899822" y="2205619"/>
            <a:ext cx="9079848" cy="6214358"/>
          </a:xfrm>
          <a:custGeom>
            <a:avLst/>
            <a:gdLst/>
            <a:ahLst/>
            <a:cxnLst/>
            <a:rect l="l" t="t" r="r" b="b"/>
            <a:pathLst>
              <a:path w="9079848" h="6214358">
                <a:moveTo>
                  <a:pt x="0" y="0"/>
                </a:moveTo>
                <a:lnTo>
                  <a:pt x="9079848" y="0"/>
                </a:lnTo>
                <a:lnTo>
                  <a:pt x="9079848" y="6214358"/>
                </a:lnTo>
                <a:lnTo>
                  <a:pt x="0" y="62143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2570" r="-8030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174772" y="303561"/>
            <a:ext cx="10420505" cy="159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5"/>
              </a:lnSpc>
            </a:pPr>
            <a:r>
              <a:rPr lang="en-US" sz="4346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กิจกรรมยกย่อง</a:t>
            </a:r>
            <a:r>
              <a:rPr lang="en-US" sz="4346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  <a:r>
              <a:rPr lang="en-US" sz="4346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เชิดชู</a:t>
            </a:r>
            <a:r>
              <a:rPr lang="en-US" sz="4346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  <a:r>
              <a:rPr lang="en-US" sz="4346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เกียรติ</a:t>
            </a:r>
            <a:r>
              <a:rPr lang="en-US" sz="4346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</a:p>
          <a:p>
            <a:pPr algn="ctr">
              <a:lnSpc>
                <a:spcPts val="6085"/>
              </a:lnSpc>
            </a:pPr>
            <a:r>
              <a:rPr lang="en-US" sz="4346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หน่วยงานคุณธรรม</a:t>
            </a:r>
            <a:r>
              <a:rPr lang="en-US" sz="4346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882420" y="8219742"/>
            <a:ext cx="9327806" cy="155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1"/>
              </a:lnSpc>
            </a:pP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“ </a:t>
            </a:r>
            <a:r>
              <a:rPr lang="en-US" sz="9007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ด้านพอเพียง</a:t>
            </a: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  <a:r>
              <a:rPr lang="en-US" sz="9007" b="1" dirty="0">
                <a:solidFill>
                  <a:srgbClr val="FFFFF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408F">
                <a:alpha val="100000"/>
              </a:srgbClr>
            </a:gs>
            <a:gs pos="100000">
              <a:srgbClr val="2C6D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750.0037"/>
                </p14:media>
              </p:ext>
            </p:extLst>
          </p:nvPr>
        </p:nvPicPr>
        <p:blipFill>
          <a:blip r:embed="rId4">
            <a:alphaModFix amt="59000"/>
          </a:blip>
          <a:srcRect/>
          <a:stretch>
            <a:fillRect/>
          </a:stretch>
        </p:blipFill>
        <p:spPr>
          <a:xfrm>
            <a:off x="-309185" y="-244816"/>
            <a:ext cx="19269091" cy="1098338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08330" y="1841850"/>
            <a:ext cx="17671339" cy="9978544"/>
          </a:xfrm>
          <a:custGeom>
            <a:avLst/>
            <a:gdLst/>
            <a:ahLst/>
            <a:cxnLst/>
            <a:rect l="l" t="t" r="r" b="b"/>
            <a:pathLst>
              <a:path w="17671339" h="9978544">
                <a:moveTo>
                  <a:pt x="0" y="0"/>
                </a:moveTo>
                <a:lnTo>
                  <a:pt x="17671340" y="0"/>
                </a:lnTo>
                <a:lnTo>
                  <a:pt x="17671340" y="9978544"/>
                </a:lnTo>
                <a:lnTo>
                  <a:pt x="0" y="9978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82000"/>
          </a:blip>
          <a:srcRect/>
          <a:stretch>
            <a:fillRect/>
          </a:stretch>
        </p:blipFill>
        <p:spPr>
          <a:xfrm>
            <a:off x="-650254" y="-346140"/>
            <a:ext cx="22812763" cy="1277514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5400000">
            <a:off x="6290024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5400000" flipH="1">
            <a:off x="-9015583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21386493" y="0"/>
                </a:moveTo>
                <a:lnTo>
                  <a:pt x="0" y="0"/>
                </a:lnTo>
                <a:lnTo>
                  <a:pt x="0" y="5961112"/>
                </a:lnTo>
                <a:lnTo>
                  <a:pt x="21386493" y="5961112"/>
                </a:lnTo>
                <a:lnTo>
                  <a:pt x="21386493" y="0"/>
                </a:lnTo>
                <a:close/>
              </a:path>
            </a:pathLst>
          </a:custGeom>
          <a:blipFill>
            <a:blip r:embed="rId7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28700" y="3519486"/>
            <a:ext cx="1769453" cy="1105908"/>
          </a:xfrm>
          <a:custGeom>
            <a:avLst/>
            <a:gdLst/>
            <a:ahLst/>
            <a:cxnLst/>
            <a:rect l="l" t="t" r="r" b="b"/>
            <a:pathLst>
              <a:path w="1769453" h="1105908">
                <a:moveTo>
                  <a:pt x="0" y="0"/>
                </a:moveTo>
                <a:lnTo>
                  <a:pt x="1769453" y="0"/>
                </a:lnTo>
                <a:lnTo>
                  <a:pt x="1769453" y="1105908"/>
                </a:lnTo>
                <a:lnTo>
                  <a:pt x="0" y="110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95201" y="4332428"/>
            <a:ext cx="1376138" cy="860086"/>
          </a:xfrm>
          <a:custGeom>
            <a:avLst/>
            <a:gdLst/>
            <a:ahLst/>
            <a:cxnLst/>
            <a:rect l="l" t="t" r="r" b="b"/>
            <a:pathLst>
              <a:path w="1376138" h="860086">
                <a:moveTo>
                  <a:pt x="0" y="0"/>
                </a:moveTo>
                <a:lnTo>
                  <a:pt x="1376138" y="0"/>
                </a:lnTo>
                <a:lnTo>
                  <a:pt x="1376138" y="860086"/>
                </a:lnTo>
                <a:lnTo>
                  <a:pt x="0" y="860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93266">
            <a:off x="15402362" y="-2996394"/>
            <a:ext cx="6212707" cy="5992789"/>
          </a:xfrm>
          <a:custGeom>
            <a:avLst/>
            <a:gdLst/>
            <a:ahLst/>
            <a:cxnLst/>
            <a:rect l="l" t="t" r="r" b="b"/>
            <a:pathLst>
              <a:path w="6212707" h="5992789">
                <a:moveTo>
                  <a:pt x="0" y="0"/>
                </a:moveTo>
                <a:lnTo>
                  <a:pt x="6212708" y="0"/>
                </a:lnTo>
                <a:lnTo>
                  <a:pt x="6212708" y="5992788"/>
                </a:lnTo>
                <a:lnTo>
                  <a:pt x="0" y="59927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704347">
            <a:off x="-3106354" y="-2469109"/>
            <a:ext cx="6212707" cy="5992789"/>
          </a:xfrm>
          <a:custGeom>
            <a:avLst/>
            <a:gdLst/>
            <a:ahLst/>
            <a:cxnLst/>
            <a:rect l="l" t="t" r="r" b="b"/>
            <a:pathLst>
              <a:path w="6212707" h="5992789">
                <a:moveTo>
                  <a:pt x="0" y="0"/>
                </a:moveTo>
                <a:lnTo>
                  <a:pt x="6212708" y="0"/>
                </a:lnTo>
                <a:lnTo>
                  <a:pt x="6212708" y="5992788"/>
                </a:lnTo>
                <a:lnTo>
                  <a:pt x="0" y="59927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9385024" y="8144993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0" y="4284014"/>
                </a:moveTo>
                <a:lnTo>
                  <a:pt x="9235381" y="4284014"/>
                </a:lnTo>
                <a:lnTo>
                  <a:pt x="9235381" y="0"/>
                </a:lnTo>
                <a:lnTo>
                  <a:pt x="0" y="0"/>
                </a:lnTo>
                <a:lnTo>
                  <a:pt x="0" y="4284014"/>
                </a:lnTo>
                <a:close/>
              </a:path>
            </a:pathLst>
          </a:custGeom>
          <a:blipFill>
            <a:blip r:embed="rId10"/>
            <a:stretch>
              <a:fillRect l="-133184" b="-46409"/>
            </a:stretch>
          </a:blipFill>
        </p:spPr>
      </p:sp>
      <p:sp>
        <p:nvSpPr>
          <p:cNvPr id="12" name="Freeform 12"/>
          <p:cNvSpPr/>
          <p:nvPr/>
        </p:nvSpPr>
        <p:spPr>
          <a:xfrm flipH="1" flipV="1">
            <a:off x="-91381" y="8267786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9235381" y="4284014"/>
                </a:moveTo>
                <a:lnTo>
                  <a:pt x="0" y="4284014"/>
                </a:lnTo>
                <a:lnTo>
                  <a:pt x="0" y="0"/>
                </a:lnTo>
                <a:lnTo>
                  <a:pt x="9235381" y="0"/>
                </a:lnTo>
                <a:lnTo>
                  <a:pt x="9235381" y="4284014"/>
                </a:lnTo>
                <a:close/>
              </a:path>
            </a:pathLst>
          </a:custGeom>
          <a:blipFill>
            <a:blip r:embed="rId10"/>
            <a:stretch>
              <a:fillRect l="-133184" b="-4640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096532" y="269069"/>
            <a:ext cx="14635277" cy="1572781"/>
          </a:xfrm>
          <a:custGeom>
            <a:avLst/>
            <a:gdLst/>
            <a:ahLst/>
            <a:cxnLst/>
            <a:rect l="l" t="t" r="r" b="b"/>
            <a:pathLst>
              <a:path w="14635277" h="1572781">
                <a:moveTo>
                  <a:pt x="0" y="0"/>
                </a:moveTo>
                <a:lnTo>
                  <a:pt x="14635277" y="0"/>
                </a:lnTo>
                <a:lnTo>
                  <a:pt x="14635277" y="1572781"/>
                </a:lnTo>
                <a:lnTo>
                  <a:pt x="0" y="15727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188" t="-10587" b="-39368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681125" y="2053429"/>
            <a:ext cx="480672" cy="480672"/>
          </a:xfrm>
          <a:custGeom>
            <a:avLst/>
            <a:gdLst/>
            <a:ahLst/>
            <a:cxnLst/>
            <a:rect l="l" t="t" r="r" b="b"/>
            <a:pathLst>
              <a:path w="480672" h="480672">
                <a:moveTo>
                  <a:pt x="0" y="0"/>
                </a:moveTo>
                <a:lnTo>
                  <a:pt x="480672" y="0"/>
                </a:lnTo>
                <a:lnTo>
                  <a:pt x="480672" y="480671"/>
                </a:lnTo>
                <a:lnTo>
                  <a:pt x="0" y="480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126203" y="2053429"/>
            <a:ext cx="480672" cy="480672"/>
          </a:xfrm>
          <a:custGeom>
            <a:avLst/>
            <a:gdLst/>
            <a:ahLst/>
            <a:cxnLst/>
            <a:rect l="l" t="t" r="r" b="b"/>
            <a:pathLst>
              <a:path w="480672" h="480672">
                <a:moveTo>
                  <a:pt x="0" y="0"/>
                </a:moveTo>
                <a:lnTo>
                  <a:pt x="480672" y="0"/>
                </a:lnTo>
                <a:lnTo>
                  <a:pt x="480672" y="480671"/>
                </a:lnTo>
                <a:lnTo>
                  <a:pt x="0" y="480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45107" y="2032335"/>
            <a:ext cx="7762404" cy="6362548"/>
          </a:xfrm>
          <a:custGeom>
            <a:avLst/>
            <a:gdLst/>
            <a:ahLst/>
            <a:cxnLst/>
            <a:rect l="l" t="t" r="r" b="b"/>
            <a:pathLst>
              <a:path w="7762404" h="6362548">
                <a:moveTo>
                  <a:pt x="0" y="0"/>
                </a:moveTo>
                <a:lnTo>
                  <a:pt x="7762405" y="0"/>
                </a:lnTo>
                <a:lnTo>
                  <a:pt x="7762405" y="6362547"/>
                </a:lnTo>
                <a:lnTo>
                  <a:pt x="0" y="636254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7775" t="-6158" r="-16224" b="-9505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843645" y="2053429"/>
            <a:ext cx="8827694" cy="6320359"/>
          </a:xfrm>
          <a:custGeom>
            <a:avLst/>
            <a:gdLst/>
            <a:ahLst/>
            <a:cxnLst/>
            <a:rect l="l" t="t" r="r" b="b"/>
            <a:pathLst>
              <a:path w="8827694" h="6320359">
                <a:moveTo>
                  <a:pt x="0" y="0"/>
                </a:moveTo>
                <a:lnTo>
                  <a:pt x="8827694" y="0"/>
                </a:lnTo>
                <a:lnTo>
                  <a:pt x="8827694" y="6320359"/>
                </a:lnTo>
                <a:lnTo>
                  <a:pt x="0" y="632035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8491" t="-1461" r="-11332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336070" y="248995"/>
            <a:ext cx="10420505" cy="159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5"/>
              </a:lnSpc>
            </a:pPr>
            <a:r>
              <a:rPr lang="en-US" sz="4346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กิจกรรมยกย่อง</a:t>
            </a:r>
            <a:r>
              <a:rPr lang="en-US" sz="4346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  <a:r>
              <a:rPr lang="en-US" sz="4346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เชิดชู</a:t>
            </a:r>
            <a:r>
              <a:rPr lang="en-US" sz="4346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  <a:r>
              <a:rPr lang="en-US" sz="4346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เกียรติ</a:t>
            </a:r>
            <a:r>
              <a:rPr lang="en-US" sz="4346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</a:p>
          <a:p>
            <a:pPr algn="ctr">
              <a:lnSpc>
                <a:spcPts val="6085"/>
              </a:lnSpc>
            </a:pPr>
            <a:r>
              <a:rPr lang="en-US" sz="4346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หน่วยงานคุณธรรม</a:t>
            </a:r>
            <a:r>
              <a:rPr lang="en-US" sz="4346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721121" y="8219742"/>
            <a:ext cx="9327806" cy="155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1"/>
              </a:lnSpc>
            </a:pP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“ </a:t>
            </a:r>
            <a:r>
              <a:rPr lang="en-US" sz="9007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ด้านวินัย</a:t>
            </a: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408F">
                <a:alpha val="100000"/>
              </a:srgbClr>
            </a:gs>
            <a:gs pos="100000">
              <a:srgbClr val="2C6D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083.3357"/>
                </p14:media>
              </p:ext>
            </p:extLst>
          </p:nvPr>
        </p:nvPicPr>
        <p:blipFill>
          <a:blip r:embed="rId4">
            <a:alphaModFix amt="59000"/>
          </a:blip>
          <a:srcRect/>
          <a:stretch>
            <a:fillRect/>
          </a:stretch>
        </p:blipFill>
        <p:spPr>
          <a:xfrm>
            <a:off x="-309185" y="-244816"/>
            <a:ext cx="19269091" cy="1098338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572074" y="7970202"/>
            <a:ext cx="5143853" cy="5150291"/>
          </a:xfrm>
          <a:custGeom>
            <a:avLst/>
            <a:gdLst/>
            <a:ahLst/>
            <a:cxnLst/>
            <a:rect l="l" t="t" r="r" b="b"/>
            <a:pathLst>
              <a:path w="5143853" h="5150291">
                <a:moveTo>
                  <a:pt x="0" y="0"/>
                </a:moveTo>
                <a:lnTo>
                  <a:pt x="5143852" y="0"/>
                </a:lnTo>
                <a:lnTo>
                  <a:pt x="5143852" y="5150290"/>
                </a:lnTo>
                <a:lnTo>
                  <a:pt x="0" y="51502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7000"/>
            </a:blip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82000"/>
          </a:blip>
          <a:srcRect/>
          <a:stretch>
            <a:fillRect/>
          </a:stretch>
        </p:blipFill>
        <p:spPr>
          <a:xfrm>
            <a:off x="-1860059" y="-729140"/>
            <a:ext cx="22812763" cy="1277514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308330" y="2067463"/>
            <a:ext cx="17671339" cy="9978544"/>
          </a:xfrm>
          <a:custGeom>
            <a:avLst/>
            <a:gdLst/>
            <a:ahLst/>
            <a:cxnLst/>
            <a:rect l="l" t="t" r="r" b="b"/>
            <a:pathLst>
              <a:path w="17671339" h="9978544">
                <a:moveTo>
                  <a:pt x="0" y="0"/>
                </a:moveTo>
                <a:lnTo>
                  <a:pt x="17671340" y="0"/>
                </a:lnTo>
                <a:lnTo>
                  <a:pt x="17671340" y="9978545"/>
                </a:lnTo>
                <a:lnTo>
                  <a:pt x="0" y="99785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6290024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913427" y="1161169"/>
            <a:ext cx="9452733" cy="1120116"/>
          </a:xfrm>
          <a:custGeom>
            <a:avLst/>
            <a:gdLst/>
            <a:ahLst/>
            <a:cxnLst/>
            <a:rect l="l" t="t" r="r" b="b"/>
            <a:pathLst>
              <a:path w="9452733" h="1120116">
                <a:moveTo>
                  <a:pt x="0" y="0"/>
                </a:moveTo>
                <a:lnTo>
                  <a:pt x="9452733" y="0"/>
                </a:lnTo>
                <a:lnTo>
                  <a:pt x="9452733" y="1120115"/>
                </a:lnTo>
                <a:lnTo>
                  <a:pt x="0" y="11201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1710" b="-11710"/>
            </a:stretch>
          </a:blipFill>
        </p:spPr>
      </p:sp>
      <p:sp>
        <p:nvSpPr>
          <p:cNvPr id="8" name="Freeform 8"/>
          <p:cNvSpPr/>
          <p:nvPr/>
        </p:nvSpPr>
        <p:spPr>
          <a:xfrm rot="5400000" flipH="1">
            <a:off x="-9015583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21386493" y="0"/>
                </a:moveTo>
                <a:lnTo>
                  <a:pt x="0" y="0"/>
                </a:lnTo>
                <a:lnTo>
                  <a:pt x="0" y="5961112"/>
                </a:lnTo>
                <a:lnTo>
                  <a:pt x="21386493" y="5961112"/>
                </a:lnTo>
                <a:lnTo>
                  <a:pt x="21386493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1122936" y="5658434"/>
            <a:ext cx="5431441" cy="4183991"/>
          </a:xfrm>
          <a:custGeom>
            <a:avLst/>
            <a:gdLst/>
            <a:ahLst/>
            <a:cxnLst/>
            <a:rect l="l" t="t" r="r" b="b"/>
            <a:pathLst>
              <a:path w="5431441" h="4183991">
                <a:moveTo>
                  <a:pt x="0" y="0"/>
                </a:moveTo>
                <a:lnTo>
                  <a:pt x="5431441" y="0"/>
                </a:lnTo>
                <a:lnTo>
                  <a:pt x="5431441" y="4183991"/>
                </a:lnTo>
                <a:lnTo>
                  <a:pt x="0" y="41839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4267550" y="5449689"/>
            <a:ext cx="5431441" cy="4183991"/>
          </a:xfrm>
          <a:custGeom>
            <a:avLst/>
            <a:gdLst/>
            <a:ahLst/>
            <a:cxnLst/>
            <a:rect l="l" t="t" r="r" b="b"/>
            <a:pathLst>
              <a:path w="5431441" h="4183991">
                <a:moveTo>
                  <a:pt x="5431441" y="0"/>
                </a:moveTo>
                <a:lnTo>
                  <a:pt x="0" y="0"/>
                </a:lnTo>
                <a:lnTo>
                  <a:pt x="0" y="4183992"/>
                </a:lnTo>
                <a:lnTo>
                  <a:pt x="5431441" y="4183992"/>
                </a:lnTo>
                <a:lnTo>
                  <a:pt x="543144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 flipV="1">
            <a:off x="-309185" y="8144993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9235381" y="4284014"/>
                </a:moveTo>
                <a:lnTo>
                  <a:pt x="0" y="4284014"/>
                </a:lnTo>
                <a:lnTo>
                  <a:pt x="0" y="0"/>
                </a:lnTo>
                <a:lnTo>
                  <a:pt x="9235381" y="0"/>
                </a:lnTo>
                <a:lnTo>
                  <a:pt x="9235381" y="4284014"/>
                </a:lnTo>
                <a:close/>
              </a:path>
            </a:pathLst>
          </a:custGeom>
          <a:blipFill>
            <a:blip r:embed="rId11"/>
            <a:stretch>
              <a:fillRect l="-133184" b="-46409"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9385024" y="6732437"/>
            <a:ext cx="9791646" cy="5696570"/>
          </a:xfrm>
          <a:custGeom>
            <a:avLst/>
            <a:gdLst/>
            <a:ahLst/>
            <a:cxnLst/>
            <a:rect l="l" t="t" r="r" b="b"/>
            <a:pathLst>
              <a:path w="9791646" h="5696570">
                <a:moveTo>
                  <a:pt x="0" y="5696570"/>
                </a:moveTo>
                <a:lnTo>
                  <a:pt x="9791646" y="5696570"/>
                </a:lnTo>
                <a:lnTo>
                  <a:pt x="9791646" y="0"/>
                </a:lnTo>
                <a:lnTo>
                  <a:pt x="0" y="0"/>
                </a:lnTo>
                <a:lnTo>
                  <a:pt x="0" y="5696570"/>
                </a:lnTo>
                <a:close/>
              </a:path>
            </a:pathLst>
          </a:custGeom>
          <a:blipFill>
            <a:blip r:embed="rId11"/>
            <a:stretch>
              <a:fillRect l="-133184" t="-3011" b="-1372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3519486"/>
            <a:ext cx="1769453" cy="1105908"/>
          </a:xfrm>
          <a:custGeom>
            <a:avLst/>
            <a:gdLst/>
            <a:ahLst/>
            <a:cxnLst/>
            <a:rect l="l" t="t" r="r" b="b"/>
            <a:pathLst>
              <a:path w="1769453" h="1105908">
                <a:moveTo>
                  <a:pt x="0" y="0"/>
                </a:moveTo>
                <a:lnTo>
                  <a:pt x="1769453" y="0"/>
                </a:lnTo>
                <a:lnTo>
                  <a:pt x="1769453" y="1105908"/>
                </a:lnTo>
                <a:lnTo>
                  <a:pt x="0" y="110590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95201" y="4332428"/>
            <a:ext cx="1376138" cy="860086"/>
          </a:xfrm>
          <a:custGeom>
            <a:avLst/>
            <a:gdLst/>
            <a:ahLst/>
            <a:cxnLst/>
            <a:rect l="l" t="t" r="r" b="b"/>
            <a:pathLst>
              <a:path w="1376138" h="860086">
                <a:moveTo>
                  <a:pt x="0" y="0"/>
                </a:moveTo>
                <a:lnTo>
                  <a:pt x="1376138" y="0"/>
                </a:lnTo>
                <a:lnTo>
                  <a:pt x="1376138" y="860086"/>
                </a:lnTo>
                <a:lnTo>
                  <a:pt x="0" y="8600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9193266">
            <a:off x="15402362" y="-2996394"/>
            <a:ext cx="6212707" cy="5992789"/>
          </a:xfrm>
          <a:custGeom>
            <a:avLst/>
            <a:gdLst/>
            <a:ahLst/>
            <a:cxnLst/>
            <a:rect l="l" t="t" r="r" b="b"/>
            <a:pathLst>
              <a:path w="6212707" h="5992789">
                <a:moveTo>
                  <a:pt x="0" y="0"/>
                </a:moveTo>
                <a:lnTo>
                  <a:pt x="6212708" y="0"/>
                </a:lnTo>
                <a:lnTo>
                  <a:pt x="6212708" y="5992788"/>
                </a:lnTo>
                <a:lnTo>
                  <a:pt x="0" y="599278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211690" y="8144993"/>
            <a:ext cx="480672" cy="480672"/>
          </a:xfrm>
          <a:custGeom>
            <a:avLst/>
            <a:gdLst/>
            <a:ahLst/>
            <a:cxnLst/>
            <a:rect l="l" t="t" r="r" b="b"/>
            <a:pathLst>
              <a:path w="480672" h="480672">
                <a:moveTo>
                  <a:pt x="0" y="0"/>
                </a:moveTo>
                <a:lnTo>
                  <a:pt x="480672" y="0"/>
                </a:lnTo>
                <a:lnTo>
                  <a:pt x="480672" y="480672"/>
                </a:lnTo>
                <a:lnTo>
                  <a:pt x="0" y="4806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958358" y="8144993"/>
            <a:ext cx="480672" cy="480672"/>
          </a:xfrm>
          <a:custGeom>
            <a:avLst/>
            <a:gdLst/>
            <a:ahLst/>
            <a:cxnLst/>
            <a:rect l="l" t="t" r="r" b="b"/>
            <a:pathLst>
              <a:path w="480672" h="480672">
                <a:moveTo>
                  <a:pt x="0" y="0"/>
                </a:moveTo>
                <a:lnTo>
                  <a:pt x="480672" y="0"/>
                </a:lnTo>
                <a:lnTo>
                  <a:pt x="480672" y="480672"/>
                </a:lnTo>
                <a:lnTo>
                  <a:pt x="0" y="4806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704347">
            <a:off x="-2077654" y="-1841318"/>
            <a:ext cx="6212707" cy="5992789"/>
          </a:xfrm>
          <a:custGeom>
            <a:avLst/>
            <a:gdLst/>
            <a:ahLst/>
            <a:cxnLst/>
            <a:rect l="l" t="t" r="r" b="b"/>
            <a:pathLst>
              <a:path w="6212707" h="5992789">
                <a:moveTo>
                  <a:pt x="0" y="0"/>
                </a:moveTo>
                <a:lnTo>
                  <a:pt x="6212708" y="0"/>
                </a:lnTo>
                <a:lnTo>
                  <a:pt x="6212708" y="5992789"/>
                </a:lnTo>
                <a:lnTo>
                  <a:pt x="0" y="5992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186880" y="254688"/>
            <a:ext cx="6792790" cy="6529595"/>
            <a:chOff x="0" y="0"/>
            <a:chExt cx="1217078" cy="116992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17078" cy="1169921"/>
            </a:xfrm>
            <a:custGeom>
              <a:avLst/>
              <a:gdLst/>
              <a:ahLst/>
              <a:cxnLst/>
              <a:rect l="l" t="t" r="r" b="b"/>
              <a:pathLst>
                <a:path w="1217078" h="1169921">
                  <a:moveTo>
                    <a:pt x="608539" y="0"/>
                  </a:moveTo>
                  <a:cubicBezTo>
                    <a:pt x="272452" y="0"/>
                    <a:pt x="0" y="261896"/>
                    <a:pt x="0" y="584961"/>
                  </a:cubicBezTo>
                  <a:cubicBezTo>
                    <a:pt x="0" y="908025"/>
                    <a:pt x="272452" y="1169921"/>
                    <a:pt x="608539" y="1169921"/>
                  </a:cubicBezTo>
                  <a:cubicBezTo>
                    <a:pt x="944626" y="1169921"/>
                    <a:pt x="1217078" y="908025"/>
                    <a:pt x="1217078" y="584961"/>
                  </a:cubicBezTo>
                  <a:cubicBezTo>
                    <a:pt x="1217078" y="261896"/>
                    <a:pt x="944626" y="0"/>
                    <a:pt x="608539" y="0"/>
                  </a:cubicBezTo>
                  <a:close/>
                </a:path>
              </a:pathLst>
            </a:custGeom>
            <a:blipFill>
              <a:blip r:embed="rId16"/>
              <a:stretch>
                <a:fillRect l="-7210" r="-20956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21" name="Freeform 21"/>
          <p:cNvSpPr/>
          <p:nvPr/>
        </p:nvSpPr>
        <p:spPr>
          <a:xfrm flipH="1" flipV="1">
            <a:off x="-156785" y="8297393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9235381" y="4284014"/>
                </a:moveTo>
                <a:lnTo>
                  <a:pt x="0" y="4284014"/>
                </a:lnTo>
                <a:lnTo>
                  <a:pt x="0" y="0"/>
                </a:lnTo>
                <a:lnTo>
                  <a:pt x="9235381" y="0"/>
                </a:lnTo>
                <a:lnTo>
                  <a:pt x="9235381" y="4284014"/>
                </a:lnTo>
                <a:close/>
              </a:path>
            </a:pathLst>
          </a:custGeom>
          <a:blipFill>
            <a:blip r:embed="rId17"/>
            <a:stretch>
              <a:fillRect l="-133184" b="-46409"/>
            </a:stretch>
          </a:blipFill>
        </p:spPr>
      </p:sp>
      <p:sp>
        <p:nvSpPr>
          <p:cNvPr id="22" name="Freeform 22"/>
          <p:cNvSpPr/>
          <p:nvPr/>
        </p:nvSpPr>
        <p:spPr>
          <a:xfrm flipV="1">
            <a:off x="9724524" y="9187640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0" y="4284013"/>
                </a:moveTo>
                <a:lnTo>
                  <a:pt x="9235381" y="4284013"/>
                </a:lnTo>
                <a:lnTo>
                  <a:pt x="9235381" y="0"/>
                </a:lnTo>
                <a:lnTo>
                  <a:pt x="0" y="0"/>
                </a:lnTo>
                <a:lnTo>
                  <a:pt x="0" y="4284013"/>
                </a:lnTo>
                <a:close/>
              </a:path>
            </a:pathLst>
          </a:custGeom>
          <a:blipFill>
            <a:blip r:embed="rId17"/>
            <a:stretch>
              <a:fillRect l="-133184" b="-46409"/>
            </a:stretch>
          </a:blipFill>
        </p:spPr>
      </p:sp>
      <p:sp>
        <p:nvSpPr>
          <p:cNvPr id="23" name="Freeform 23"/>
          <p:cNvSpPr/>
          <p:nvPr/>
        </p:nvSpPr>
        <p:spPr>
          <a:xfrm flipV="1">
            <a:off x="9273335" y="8385329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0" y="4284014"/>
                </a:moveTo>
                <a:lnTo>
                  <a:pt x="9235381" y="4284014"/>
                </a:lnTo>
                <a:lnTo>
                  <a:pt x="9235381" y="0"/>
                </a:lnTo>
                <a:lnTo>
                  <a:pt x="0" y="0"/>
                </a:lnTo>
                <a:lnTo>
                  <a:pt x="0" y="4284014"/>
                </a:lnTo>
                <a:close/>
              </a:path>
            </a:pathLst>
          </a:custGeom>
          <a:blipFill>
            <a:blip r:embed="rId17"/>
            <a:stretch>
              <a:fillRect l="-133184" b="-46409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-291483" y="2371676"/>
            <a:ext cx="11694180" cy="2334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7"/>
              </a:lnSpc>
            </a:pPr>
            <a:r>
              <a:rPr lang="en-US" sz="6712" b="1" dirty="0" err="1">
                <a:latin typeface="Sarabun Bold"/>
                <a:ea typeface="Sarabun Bold"/>
                <a:cs typeface="Sarabun Bold"/>
                <a:sym typeface="Sarabun Bold"/>
              </a:rPr>
              <a:t>เป็นองค์กรคุณธรรมต้นแบบ</a:t>
            </a:r>
            <a:endParaRPr lang="en-US" sz="6712" b="1" dirty="0">
              <a:latin typeface="Sarabun Bold"/>
              <a:ea typeface="Sarabun Bold"/>
              <a:cs typeface="Sarabun Bold"/>
              <a:sym typeface="Sarabun Bold"/>
            </a:endParaRPr>
          </a:p>
          <a:p>
            <a:pPr algn="ctr">
              <a:lnSpc>
                <a:spcPts val="9397"/>
              </a:lnSpc>
            </a:pPr>
            <a:r>
              <a:rPr lang="en-US" sz="6712" b="1" dirty="0" err="1">
                <a:latin typeface="Sarabun Bold"/>
                <a:ea typeface="Sarabun Bold"/>
                <a:cs typeface="Sarabun Bold"/>
                <a:sym typeface="Sarabun Bold"/>
              </a:rPr>
              <a:t>ประจำปีงบประมาณ</a:t>
            </a:r>
            <a:r>
              <a:rPr lang="en-US" sz="6712" b="1" dirty="0"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en-US" sz="6712" b="1" dirty="0" err="1">
                <a:latin typeface="Sarabun Bold"/>
                <a:ea typeface="Sarabun Bold"/>
                <a:cs typeface="Sarabun Bold"/>
                <a:sym typeface="Sarabun Bold"/>
              </a:rPr>
              <a:t>พ.ศ</a:t>
            </a:r>
            <a:r>
              <a:rPr lang="en-US" sz="6712" b="1" dirty="0">
                <a:latin typeface="Sarabun Bold"/>
                <a:ea typeface="Sarabun Bold"/>
                <a:cs typeface="Sarabun Bold"/>
                <a:sym typeface="Sarabun Bold"/>
              </a:rPr>
              <a:t>. 2568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867592" y="1251560"/>
            <a:ext cx="5276408" cy="815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7"/>
              </a:lnSpc>
            </a:pPr>
            <a:r>
              <a:rPr lang="en-US" sz="4734" b="1">
                <a:solidFill>
                  <a:srgbClr val="BF6903"/>
                </a:solidFill>
                <a:latin typeface="Sarabun Bold"/>
                <a:ea typeface="Sarabun Bold"/>
                <a:cs typeface="Sarabun Bold"/>
                <a:sym typeface="Sarabun Bold"/>
              </a:rPr>
              <a:t>ประกาศเจตนารมณ์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7381" y="4880089"/>
            <a:ext cx="11424522" cy="1756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8"/>
              </a:lnSpc>
            </a:pPr>
            <a:r>
              <a:rPr lang="en-US" sz="4756" b="1" dirty="0" err="1">
                <a:latin typeface="Sarabun Bold"/>
                <a:ea typeface="Sarabun Bold"/>
                <a:cs typeface="Sarabun Bold"/>
                <a:sym typeface="Sarabun Bold"/>
              </a:rPr>
              <a:t>กองบริหารทรัพยากรบุคคล</a:t>
            </a:r>
            <a:endParaRPr lang="en-US" sz="4756" b="1" dirty="0">
              <a:latin typeface="Sarabun Bold"/>
              <a:ea typeface="Sarabun Bold"/>
              <a:cs typeface="Sarabun Bold"/>
              <a:sym typeface="Sarabun Bold"/>
            </a:endParaRPr>
          </a:p>
          <a:p>
            <a:pPr algn="ctr">
              <a:lnSpc>
                <a:spcPts val="7638"/>
              </a:lnSpc>
            </a:pPr>
            <a:r>
              <a:rPr lang="en-US" sz="5456" b="1" dirty="0"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en-US" sz="5456" b="1" dirty="0" err="1">
                <a:latin typeface="Sarabun Bold"/>
                <a:ea typeface="Sarabun Bold"/>
                <a:cs typeface="Sarabun Bold"/>
                <a:sym typeface="Sarabun Bold"/>
              </a:rPr>
              <a:t>กรมสุขภาพจิต</a:t>
            </a:r>
            <a:r>
              <a:rPr lang="en-US" sz="5456" b="1" dirty="0"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en-US" sz="5456" b="1" dirty="0" err="1">
                <a:latin typeface="Sarabun Bold"/>
                <a:ea typeface="Sarabun Bold"/>
                <a:cs typeface="Sarabun Bold"/>
                <a:sym typeface="Sarabun Bold"/>
              </a:rPr>
              <a:t>กระทรวงสาธารณสุข</a:t>
            </a:r>
            <a:endParaRPr lang="en-US" sz="5456" b="1" dirty="0">
              <a:latin typeface="Sarabun Bold"/>
              <a:ea typeface="Sarabun Bold"/>
              <a:cs typeface="Sarabun Bold"/>
              <a:sym typeface="Sarabun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028700" y="7156933"/>
            <a:ext cx="17186966" cy="2223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ข้าพเจ้า</a:t>
            </a:r>
            <a:r>
              <a:rPr lang="en-US" sz="320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นายชัยณรงค์</a:t>
            </a:r>
            <a:r>
              <a:rPr lang="en-US" sz="320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บุรินทร์กุล</a:t>
            </a:r>
            <a:r>
              <a:rPr lang="en-US" sz="320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พร้อมด้วยบุคลากร</a:t>
            </a:r>
            <a:r>
              <a:rPr lang="en-US" sz="320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กองบริหารทรัพยากรบุคคล</a:t>
            </a:r>
            <a:r>
              <a:rPr lang="en-US" sz="320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ขอประกาศเจตนารมณ์ว่า</a:t>
            </a:r>
            <a:r>
              <a:rPr lang="en-US" sz="320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จะร่วมกันขับเคลื่อน</a:t>
            </a:r>
            <a:r>
              <a:rPr lang="en-US" sz="320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กองบริหารทรัพยากรบุคคล</a:t>
            </a:r>
            <a:r>
              <a:rPr lang="en-US" sz="320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ให้เป็นองค์กรคุณธรรมต้นแบบ</a:t>
            </a:r>
            <a:r>
              <a:rPr lang="en-US" sz="320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ตามหลัก</a:t>
            </a:r>
            <a:r>
              <a:rPr lang="en-US" sz="320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คุณธรรมนำการพัฒนา</a:t>
            </a:r>
            <a:r>
              <a:rPr lang="en-US" sz="320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ภายใต้คุณธรรมเป้าหมาย</a:t>
            </a:r>
            <a:r>
              <a:rPr lang="en-US" sz="320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“ </a:t>
            </a:r>
            <a:r>
              <a:rPr lang="en-US" sz="3200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พอเพียง</a:t>
            </a:r>
            <a:r>
              <a:rPr lang="en-US" sz="320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วินัย</a:t>
            </a:r>
            <a:r>
              <a:rPr lang="en-US" sz="320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สุจริต</a:t>
            </a:r>
            <a:r>
              <a:rPr lang="en-US" sz="320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จิตอาสา</a:t>
            </a:r>
            <a:r>
              <a:rPr lang="en-US" sz="320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กตัญญู</a:t>
            </a:r>
            <a:r>
              <a:rPr lang="en-US" sz="320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” </a:t>
            </a:r>
            <a:r>
              <a:rPr lang="en-US" sz="3200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จาก</a:t>
            </a:r>
            <a:r>
              <a:rPr lang="en-US" sz="320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ปัญหาที่อยากแก้</a:t>
            </a:r>
            <a:r>
              <a:rPr lang="en-US" sz="320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และ</a:t>
            </a:r>
            <a:r>
              <a:rPr lang="en-US" sz="320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ความดีที่อยากทำ</a:t>
            </a:r>
            <a:r>
              <a:rPr lang="en-US" sz="320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408F">
                <a:alpha val="100000"/>
              </a:srgbClr>
            </a:gs>
            <a:gs pos="100000">
              <a:srgbClr val="2C6D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750.0037"/>
                </p14:media>
              </p:ext>
            </p:extLst>
          </p:nvPr>
        </p:nvPicPr>
        <p:blipFill>
          <a:blip r:embed="rId4">
            <a:alphaModFix amt="59000"/>
          </a:blip>
          <a:srcRect/>
          <a:stretch>
            <a:fillRect/>
          </a:stretch>
        </p:blipFill>
        <p:spPr>
          <a:xfrm>
            <a:off x="-309185" y="-244816"/>
            <a:ext cx="19269091" cy="1098338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08330" y="1841850"/>
            <a:ext cx="17671339" cy="9978544"/>
          </a:xfrm>
          <a:custGeom>
            <a:avLst/>
            <a:gdLst/>
            <a:ahLst/>
            <a:cxnLst/>
            <a:rect l="l" t="t" r="r" b="b"/>
            <a:pathLst>
              <a:path w="17671339" h="9978544">
                <a:moveTo>
                  <a:pt x="0" y="0"/>
                </a:moveTo>
                <a:lnTo>
                  <a:pt x="17671340" y="0"/>
                </a:lnTo>
                <a:lnTo>
                  <a:pt x="17671340" y="9978544"/>
                </a:lnTo>
                <a:lnTo>
                  <a:pt x="0" y="9978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82000"/>
          </a:blip>
          <a:srcRect/>
          <a:stretch>
            <a:fillRect/>
          </a:stretch>
        </p:blipFill>
        <p:spPr>
          <a:xfrm>
            <a:off x="-650254" y="-346140"/>
            <a:ext cx="22812763" cy="1277514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5400000">
            <a:off x="6290024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5400000" flipH="1">
            <a:off x="-9015583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21386493" y="0"/>
                </a:moveTo>
                <a:lnTo>
                  <a:pt x="0" y="0"/>
                </a:lnTo>
                <a:lnTo>
                  <a:pt x="0" y="5961112"/>
                </a:lnTo>
                <a:lnTo>
                  <a:pt x="21386493" y="5961112"/>
                </a:lnTo>
                <a:lnTo>
                  <a:pt x="21386493" y="0"/>
                </a:lnTo>
                <a:close/>
              </a:path>
            </a:pathLst>
          </a:custGeom>
          <a:blipFill>
            <a:blip r:embed="rId7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28700" y="3519486"/>
            <a:ext cx="1769453" cy="1105908"/>
          </a:xfrm>
          <a:custGeom>
            <a:avLst/>
            <a:gdLst/>
            <a:ahLst/>
            <a:cxnLst/>
            <a:rect l="l" t="t" r="r" b="b"/>
            <a:pathLst>
              <a:path w="1769453" h="1105908">
                <a:moveTo>
                  <a:pt x="0" y="0"/>
                </a:moveTo>
                <a:lnTo>
                  <a:pt x="1769453" y="0"/>
                </a:lnTo>
                <a:lnTo>
                  <a:pt x="1769453" y="1105908"/>
                </a:lnTo>
                <a:lnTo>
                  <a:pt x="0" y="110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95201" y="4332428"/>
            <a:ext cx="1376138" cy="860086"/>
          </a:xfrm>
          <a:custGeom>
            <a:avLst/>
            <a:gdLst/>
            <a:ahLst/>
            <a:cxnLst/>
            <a:rect l="l" t="t" r="r" b="b"/>
            <a:pathLst>
              <a:path w="1376138" h="860086">
                <a:moveTo>
                  <a:pt x="0" y="0"/>
                </a:moveTo>
                <a:lnTo>
                  <a:pt x="1376138" y="0"/>
                </a:lnTo>
                <a:lnTo>
                  <a:pt x="1376138" y="860086"/>
                </a:lnTo>
                <a:lnTo>
                  <a:pt x="0" y="860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93266">
            <a:off x="15402362" y="-2996394"/>
            <a:ext cx="6212707" cy="5992789"/>
          </a:xfrm>
          <a:custGeom>
            <a:avLst/>
            <a:gdLst/>
            <a:ahLst/>
            <a:cxnLst/>
            <a:rect l="l" t="t" r="r" b="b"/>
            <a:pathLst>
              <a:path w="6212707" h="5992789">
                <a:moveTo>
                  <a:pt x="0" y="0"/>
                </a:moveTo>
                <a:lnTo>
                  <a:pt x="6212708" y="0"/>
                </a:lnTo>
                <a:lnTo>
                  <a:pt x="6212708" y="5992788"/>
                </a:lnTo>
                <a:lnTo>
                  <a:pt x="0" y="59927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704347">
            <a:off x="-3106354" y="-2469109"/>
            <a:ext cx="6212707" cy="5992789"/>
          </a:xfrm>
          <a:custGeom>
            <a:avLst/>
            <a:gdLst/>
            <a:ahLst/>
            <a:cxnLst/>
            <a:rect l="l" t="t" r="r" b="b"/>
            <a:pathLst>
              <a:path w="6212707" h="5992789">
                <a:moveTo>
                  <a:pt x="0" y="0"/>
                </a:moveTo>
                <a:lnTo>
                  <a:pt x="6212708" y="0"/>
                </a:lnTo>
                <a:lnTo>
                  <a:pt x="6212708" y="5992788"/>
                </a:lnTo>
                <a:lnTo>
                  <a:pt x="0" y="59927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9385024" y="8144993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0" y="4284014"/>
                </a:moveTo>
                <a:lnTo>
                  <a:pt x="9235381" y="4284014"/>
                </a:lnTo>
                <a:lnTo>
                  <a:pt x="9235381" y="0"/>
                </a:lnTo>
                <a:lnTo>
                  <a:pt x="0" y="0"/>
                </a:lnTo>
                <a:lnTo>
                  <a:pt x="0" y="4284014"/>
                </a:lnTo>
                <a:close/>
              </a:path>
            </a:pathLst>
          </a:custGeom>
          <a:blipFill>
            <a:blip r:embed="rId10"/>
            <a:stretch>
              <a:fillRect l="-133184" b="-46409"/>
            </a:stretch>
          </a:blipFill>
        </p:spPr>
      </p:sp>
      <p:sp>
        <p:nvSpPr>
          <p:cNvPr id="12" name="Freeform 12"/>
          <p:cNvSpPr/>
          <p:nvPr/>
        </p:nvSpPr>
        <p:spPr>
          <a:xfrm flipH="1" flipV="1">
            <a:off x="-91381" y="8267786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9235381" y="4284014"/>
                </a:moveTo>
                <a:lnTo>
                  <a:pt x="0" y="4284014"/>
                </a:lnTo>
                <a:lnTo>
                  <a:pt x="0" y="0"/>
                </a:lnTo>
                <a:lnTo>
                  <a:pt x="9235381" y="0"/>
                </a:lnTo>
                <a:lnTo>
                  <a:pt x="9235381" y="4284014"/>
                </a:lnTo>
                <a:close/>
              </a:path>
            </a:pathLst>
          </a:custGeom>
          <a:blipFill>
            <a:blip r:embed="rId10"/>
            <a:stretch>
              <a:fillRect l="-133184" b="-4640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096532" y="269069"/>
            <a:ext cx="14635277" cy="1784359"/>
          </a:xfrm>
          <a:custGeom>
            <a:avLst/>
            <a:gdLst/>
            <a:ahLst/>
            <a:cxnLst/>
            <a:rect l="l" t="t" r="r" b="b"/>
            <a:pathLst>
              <a:path w="14635277" h="1784359">
                <a:moveTo>
                  <a:pt x="0" y="0"/>
                </a:moveTo>
                <a:lnTo>
                  <a:pt x="14635277" y="0"/>
                </a:lnTo>
                <a:lnTo>
                  <a:pt x="14635277" y="1784360"/>
                </a:lnTo>
                <a:lnTo>
                  <a:pt x="0" y="17843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188" t="-9332" b="-2284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681125" y="2053429"/>
            <a:ext cx="480672" cy="480672"/>
          </a:xfrm>
          <a:custGeom>
            <a:avLst/>
            <a:gdLst/>
            <a:ahLst/>
            <a:cxnLst/>
            <a:rect l="l" t="t" r="r" b="b"/>
            <a:pathLst>
              <a:path w="480672" h="480672">
                <a:moveTo>
                  <a:pt x="0" y="0"/>
                </a:moveTo>
                <a:lnTo>
                  <a:pt x="480672" y="0"/>
                </a:lnTo>
                <a:lnTo>
                  <a:pt x="480672" y="480671"/>
                </a:lnTo>
                <a:lnTo>
                  <a:pt x="0" y="480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126203" y="2053429"/>
            <a:ext cx="480672" cy="480672"/>
          </a:xfrm>
          <a:custGeom>
            <a:avLst/>
            <a:gdLst/>
            <a:ahLst/>
            <a:cxnLst/>
            <a:rect l="l" t="t" r="r" b="b"/>
            <a:pathLst>
              <a:path w="480672" h="480672">
                <a:moveTo>
                  <a:pt x="0" y="0"/>
                </a:moveTo>
                <a:lnTo>
                  <a:pt x="480672" y="0"/>
                </a:lnTo>
                <a:lnTo>
                  <a:pt x="480672" y="480671"/>
                </a:lnTo>
                <a:lnTo>
                  <a:pt x="0" y="480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2403142"/>
            <a:ext cx="7746610" cy="6169026"/>
          </a:xfrm>
          <a:custGeom>
            <a:avLst/>
            <a:gdLst/>
            <a:ahLst/>
            <a:cxnLst/>
            <a:rect l="l" t="t" r="r" b="b"/>
            <a:pathLst>
              <a:path w="7746610" h="6169026">
                <a:moveTo>
                  <a:pt x="0" y="0"/>
                </a:moveTo>
                <a:lnTo>
                  <a:pt x="7746610" y="0"/>
                </a:lnTo>
                <a:lnTo>
                  <a:pt x="7746610" y="6169025"/>
                </a:lnTo>
                <a:lnTo>
                  <a:pt x="0" y="61690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8270" t="-6689" r="-12497" b="-948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144000" y="2403142"/>
            <a:ext cx="8395239" cy="6169026"/>
          </a:xfrm>
          <a:custGeom>
            <a:avLst/>
            <a:gdLst/>
            <a:ahLst/>
            <a:cxnLst/>
            <a:rect l="l" t="t" r="r" b="b"/>
            <a:pathLst>
              <a:path w="8395239" h="6169026">
                <a:moveTo>
                  <a:pt x="0" y="0"/>
                </a:moveTo>
                <a:lnTo>
                  <a:pt x="8395239" y="0"/>
                </a:lnTo>
                <a:lnTo>
                  <a:pt x="8395239" y="6169025"/>
                </a:lnTo>
                <a:lnTo>
                  <a:pt x="0" y="616902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393" r="-2393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174772" y="265064"/>
            <a:ext cx="10420505" cy="159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5"/>
              </a:lnSpc>
            </a:pPr>
            <a:r>
              <a:rPr lang="en-US" sz="4346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กิจกรรมยกย่อง</a:t>
            </a:r>
            <a:r>
              <a:rPr lang="en-US" sz="4346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  <a:r>
              <a:rPr lang="en-US" sz="4346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เชิดชู</a:t>
            </a:r>
            <a:r>
              <a:rPr lang="en-US" sz="4346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  <a:r>
              <a:rPr lang="en-US" sz="4346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เกียรติ</a:t>
            </a:r>
            <a:r>
              <a:rPr lang="en-US" sz="4346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</a:p>
          <a:p>
            <a:pPr algn="ctr">
              <a:lnSpc>
                <a:spcPts val="6085"/>
              </a:lnSpc>
            </a:pPr>
            <a:r>
              <a:rPr lang="en-US" sz="4346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หน่วยงานคุณธรรม</a:t>
            </a:r>
            <a:r>
              <a:rPr lang="en-US" sz="4346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918353" y="8673492"/>
            <a:ext cx="9327806" cy="155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1"/>
              </a:lnSpc>
            </a:pP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“ </a:t>
            </a:r>
            <a:r>
              <a:rPr lang="en-US" sz="9007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ด้านสุจริต</a:t>
            </a: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408F">
                <a:alpha val="100000"/>
              </a:srgbClr>
            </a:gs>
            <a:gs pos="100000">
              <a:srgbClr val="2C6D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750.0037"/>
                </p14:media>
              </p:ext>
            </p:extLst>
          </p:nvPr>
        </p:nvPicPr>
        <p:blipFill>
          <a:blip r:embed="rId4">
            <a:alphaModFix amt="59000"/>
          </a:blip>
          <a:srcRect/>
          <a:stretch>
            <a:fillRect/>
          </a:stretch>
        </p:blipFill>
        <p:spPr>
          <a:xfrm>
            <a:off x="-309185" y="-244816"/>
            <a:ext cx="19269091" cy="1098338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08330" y="1841850"/>
            <a:ext cx="17671339" cy="9978544"/>
          </a:xfrm>
          <a:custGeom>
            <a:avLst/>
            <a:gdLst/>
            <a:ahLst/>
            <a:cxnLst/>
            <a:rect l="l" t="t" r="r" b="b"/>
            <a:pathLst>
              <a:path w="17671339" h="9978544">
                <a:moveTo>
                  <a:pt x="0" y="0"/>
                </a:moveTo>
                <a:lnTo>
                  <a:pt x="17671340" y="0"/>
                </a:lnTo>
                <a:lnTo>
                  <a:pt x="17671340" y="9978544"/>
                </a:lnTo>
                <a:lnTo>
                  <a:pt x="0" y="9978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82000"/>
          </a:blip>
          <a:srcRect/>
          <a:stretch>
            <a:fillRect/>
          </a:stretch>
        </p:blipFill>
        <p:spPr>
          <a:xfrm>
            <a:off x="-650254" y="-346140"/>
            <a:ext cx="22812763" cy="1277514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5400000">
            <a:off x="6290024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5400000" flipH="1">
            <a:off x="-9015583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21386493" y="0"/>
                </a:moveTo>
                <a:lnTo>
                  <a:pt x="0" y="0"/>
                </a:lnTo>
                <a:lnTo>
                  <a:pt x="0" y="5961112"/>
                </a:lnTo>
                <a:lnTo>
                  <a:pt x="21386493" y="5961112"/>
                </a:lnTo>
                <a:lnTo>
                  <a:pt x="21386493" y="0"/>
                </a:lnTo>
                <a:close/>
              </a:path>
            </a:pathLst>
          </a:custGeom>
          <a:blipFill>
            <a:blip r:embed="rId7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28700" y="3519486"/>
            <a:ext cx="1769453" cy="1105908"/>
          </a:xfrm>
          <a:custGeom>
            <a:avLst/>
            <a:gdLst/>
            <a:ahLst/>
            <a:cxnLst/>
            <a:rect l="l" t="t" r="r" b="b"/>
            <a:pathLst>
              <a:path w="1769453" h="1105908">
                <a:moveTo>
                  <a:pt x="0" y="0"/>
                </a:moveTo>
                <a:lnTo>
                  <a:pt x="1769453" y="0"/>
                </a:lnTo>
                <a:lnTo>
                  <a:pt x="1769453" y="1105908"/>
                </a:lnTo>
                <a:lnTo>
                  <a:pt x="0" y="110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95201" y="4332428"/>
            <a:ext cx="1376138" cy="860086"/>
          </a:xfrm>
          <a:custGeom>
            <a:avLst/>
            <a:gdLst/>
            <a:ahLst/>
            <a:cxnLst/>
            <a:rect l="l" t="t" r="r" b="b"/>
            <a:pathLst>
              <a:path w="1376138" h="860086">
                <a:moveTo>
                  <a:pt x="0" y="0"/>
                </a:moveTo>
                <a:lnTo>
                  <a:pt x="1376138" y="0"/>
                </a:lnTo>
                <a:lnTo>
                  <a:pt x="1376138" y="860086"/>
                </a:lnTo>
                <a:lnTo>
                  <a:pt x="0" y="860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93266">
            <a:off x="15402362" y="-2996394"/>
            <a:ext cx="6212707" cy="5992789"/>
          </a:xfrm>
          <a:custGeom>
            <a:avLst/>
            <a:gdLst/>
            <a:ahLst/>
            <a:cxnLst/>
            <a:rect l="l" t="t" r="r" b="b"/>
            <a:pathLst>
              <a:path w="6212707" h="5992789">
                <a:moveTo>
                  <a:pt x="0" y="0"/>
                </a:moveTo>
                <a:lnTo>
                  <a:pt x="6212708" y="0"/>
                </a:lnTo>
                <a:lnTo>
                  <a:pt x="6212708" y="5992788"/>
                </a:lnTo>
                <a:lnTo>
                  <a:pt x="0" y="59927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704347">
            <a:off x="-3106354" y="-2469109"/>
            <a:ext cx="6212707" cy="5992789"/>
          </a:xfrm>
          <a:custGeom>
            <a:avLst/>
            <a:gdLst/>
            <a:ahLst/>
            <a:cxnLst/>
            <a:rect l="l" t="t" r="r" b="b"/>
            <a:pathLst>
              <a:path w="6212707" h="5992789">
                <a:moveTo>
                  <a:pt x="0" y="0"/>
                </a:moveTo>
                <a:lnTo>
                  <a:pt x="6212708" y="0"/>
                </a:lnTo>
                <a:lnTo>
                  <a:pt x="6212708" y="5992788"/>
                </a:lnTo>
                <a:lnTo>
                  <a:pt x="0" y="59927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9385024" y="8291578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0" y="4284014"/>
                </a:moveTo>
                <a:lnTo>
                  <a:pt x="9235381" y="4284014"/>
                </a:lnTo>
                <a:lnTo>
                  <a:pt x="9235381" y="0"/>
                </a:lnTo>
                <a:lnTo>
                  <a:pt x="0" y="0"/>
                </a:lnTo>
                <a:lnTo>
                  <a:pt x="0" y="4284014"/>
                </a:lnTo>
                <a:close/>
              </a:path>
            </a:pathLst>
          </a:custGeom>
          <a:blipFill>
            <a:blip r:embed="rId10"/>
            <a:stretch>
              <a:fillRect l="-133184" b="-46409"/>
            </a:stretch>
          </a:blipFill>
        </p:spPr>
      </p:sp>
      <p:sp>
        <p:nvSpPr>
          <p:cNvPr id="12" name="Freeform 12"/>
          <p:cNvSpPr/>
          <p:nvPr/>
        </p:nvSpPr>
        <p:spPr>
          <a:xfrm flipH="1" flipV="1">
            <a:off x="-91381" y="8267786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9235381" y="4284014"/>
                </a:moveTo>
                <a:lnTo>
                  <a:pt x="0" y="4284014"/>
                </a:lnTo>
                <a:lnTo>
                  <a:pt x="0" y="0"/>
                </a:lnTo>
                <a:lnTo>
                  <a:pt x="9235381" y="0"/>
                </a:lnTo>
                <a:lnTo>
                  <a:pt x="9235381" y="4284014"/>
                </a:lnTo>
                <a:close/>
              </a:path>
            </a:pathLst>
          </a:custGeom>
          <a:blipFill>
            <a:blip r:embed="rId10"/>
            <a:stretch>
              <a:fillRect l="-133184" b="-4640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096532" y="269069"/>
            <a:ext cx="14635277" cy="1941326"/>
          </a:xfrm>
          <a:custGeom>
            <a:avLst/>
            <a:gdLst/>
            <a:ahLst/>
            <a:cxnLst/>
            <a:rect l="l" t="t" r="r" b="b"/>
            <a:pathLst>
              <a:path w="14635277" h="1941326">
                <a:moveTo>
                  <a:pt x="0" y="0"/>
                </a:moveTo>
                <a:lnTo>
                  <a:pt x="14635277" y="0"/>
                </a:lnTo>
                <a:lnTo>
                  <a:pt x="14635277" y="1941327"/>
                </a:lnTo>
                <a:lnTo>
                  <a:pt x="0" y="19413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188" t="-8577" b="-12910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681125" y="2053429"/>
            <a:ext cx="480672" cy="480672"/>
          </a:xfrm>
          <a:custGeom>
            <a:avLst/>
            <a:gdLst/>
            <a:ahLst/>
            <a:cxnLst/>
            <a:rect l="l" t="t" r="r" b="b"/>
            <a:pathLst>
              <a:path w="480672" h="480672">
                <a:moveTo>
                  <a:pt x="0" y="0"/>
                </a:moveTo>
                <a:lnTo>
                  <a:pt x="480672" y="0"/>
                </a:lnTo>
                <a:lnTo>
                  <a:pt x="480672" y="480671"/>
                </a:lnTo>
                <a:lnTo>
                  <a:pt x="0" y="480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126203" y="2053429"/>
            <a:ext cx="480672" cy="480672"/>
          </a:xfrm>
          <a:custGeom>
            <a:avLst/>
            <a:gdLst/>
            <a:ahLst/>
            <a:cxnLst/>
            <a:rect l="l" t="t" r="r" b="b"/>
            <a:pathLst>
              <a:path w="480672" h="480672">
                <a:moveTo>
                  <a:pt x="0" y="0"/>
                </a:moveTo>
                <a:lnTo>
                  <a:pt x="480672" y="0"/>
                </a:lnTo>
                <a:lnTo>
                  <a:pt x="480672" y="480671"/>
                </a:lnTo>
                <a:lnTo>
                  <a:pt x="0" y="480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53699" y="2210396"/>
            <a:ext cx="7735523" cy="6057391"/>
          </a:xfrm>
          <a:custGeom>
            <a:avLst/>
            <a:gdLst/>
            <a:ahLst/>
            <a:cxnLst/>
            <a:rect l="l" t="t" r="r" b="b"/>
            <a:pathLst>
              <a:path w="7735523" h="6057391">
                <a:moveTo>
                  <a:pt x="0" y="0"/>
                </a:moveTo>
                <a:lnTo>
                  <a:pt x="7735523" y="0"/>
                </a:lnTo>
                <a:lnTo>
                  <a:pt x="7735523" y="6057390"/>
                </a:lnTo>
                <a:lnTo>
                  <a:pt x="0" y="605739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7800" t="-6268" r="-10349" b="-9515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385024" y="2210396"/>
            <a:ext cx="7874276" cy="6057391"/>
          </a:xfrm>
          <a:custGeom>
            <a:avLst/>
            <a:gdLst/>
            <a:ahLst/>
            <a:cxnLst/>
            <a:rect l="l" t="t" r="r" b="b"/>
            <a:pathLst>
              <a:path w="7874276" h="6057391">
                <a:moveTo>
                  <a:pt x="0" y="0"/>
                </a:moveTo>
                <a:lnTo>
                  <a:pt x="7874276" y="0"/>
                </a:lnTo>
                <a:lnTo>
                  <a:pt x="7874276" y="6057390"/>
                </a:lnTo>
                <a:lnTo>
                  <a:pt x="0" y="60573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6621" t="-873" r="-1997" b="-5024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174772" y="355835"/>
            <a:ext cx="10420505" cy="159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5"/>
              </a:lnSpc>
            </a:pPr>
            <a:r>
              <a:rPr lang="en-US" sz="4346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กิจกรรมยกย่อง</a:t>
            </a:r>
            <a:r>
              <a:rPr lang="en-US" sz="4346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  <a:r>
              <a:rPr lang="en-US" sz="4346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เชิดชู</a:t>
            </a:r>
            <a:r>
              <a:rPr lang="en-US" sz="4346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  <a:r>
              <a:rPr lang="en-US" sz="4346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เกียรติ</a:t>
            </a:r>
            <a:r>
              <a:rPr lang="en-US" sz="4346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</a:p>
          <a:p>
            <a:pPr algn="ctr">
              <a:lnSpc>
                <a:spcPts val="6085"/>
              </a:lnSpc>
            </a:pPr>
            <a:r>
              <a:rPr lang="en-US" sz="4346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หน่วยงานคุณธรรม</a:t>
            </a:r>
            <a:r>
              <a:rPr lang="en-US" sz="4346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882420" y="8219742"/>
            <a:ext cx="9327806" cy="155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1"/>
              </a:lnSpc>
            </a:pP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“ </a:t>
            </a:r>
            <a:r>
              <a:rPr lang="en-US" sz="9007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ด้านจิตอาสา</a:t>
            </a: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408F">
                <a:alpha val="100000"/>
              </a:srgbClr>
            </a:gs>
            <a:gs pos="100000">
              <a:srgbClr val="2C6D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750.0037"/>
                </p14:media>
              </p:ext>
            </p:extLst>
          </p:nvPr>
        </p:nvPicPr>
        <p:blipFill>
          <a:blip r:embed="rId4">
            <a:alphaModFix amt="59000"/>
          </a:blip>
          <a:srcRect/>
          <a:stretch>
            <a:fillRect/>
          </a:stretch>
        </p:blipFill>
        <p:spPr>
          <a:xfrm>
            <a:off x="-309185" y="-244816"/>
            <a:ext cx="19269091" cy="1098338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08330" y="1841850"/>
            <a:ext cx="17671339" cy="9978544"/>
          </a:xfrm>
          <a:custGeom>
            <a:avLst/>
            <a:gdLst/>
            <a:ahLst/>
            <a:cxnLst/>
            <a:rect l="l" t="t" r="r" b="b"/>
            <a:pathLst>
              <a:path w="17671339" h="9978544">
                <a:moveTo>
                  <a:pt x="0" y="0"/>
                </a:moveTo>
                <a:lnTo>
                  <a:pt x="17671340" y="0"/>
                </a:lnTo>
                <a:lnTo>
                  <a:pt x="17671340" y="9978544"/>
                </a:lnTo>
                <a:lnTo>
                  <a:pt x="0" y="9978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82000"/>
          </a:blip>
          <a:srcRect/>
          <a:stretch>
            <a:fillRect/>
          </a:stretch>
        </p:blipFill>
        <p:spPr>
          <a:xfrm>
            <a:off x="-650254" y="-346140"/>
            <a:ext cx="22812763" cy="1277514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5400000">
            <a:off x="6290024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5400000" flipH="1">
            <a:off x="-9015583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21386493" y="0"/>
                </a:moveTo>
                <a:lnTo>
                  <a:pt x="0" y="0"/>
                </a:lnTo>
                <a:lnTo>
                  <a:pt x="0" y="5961112"/>
                </a:lnTo>
                <a:lnTo>
                  <a:pt x="21386493" y="5961112"/>
                </a:lnTo>
                <a:lnTo>
                  <a:pt x="21386493" y="0"/>
                </a:lnTo>
                <a:close/>
              </a:path>
            </a:pathLst>
          </a:custGeom>
          <a:blipFill>
            <a:blip r:embed="rId7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28700" y="3519486"/>
            <a:ext cx="1769453" cy="1105908"/>
          </a:xfrm>
          <a:custGeom>
            <a:avLst/>
            <a:gdLst/>
            <a:ahLst/>
            <a:cxnLst/>
            <a:rect l="l" t="t" r="r" b="b"/>
            <a:pathLst>
              <a:path w="1769453" h="1105908">
                <a:moveTo>
                  <a:pt x="0" y="0"/>
                </a:moveTo>
                <a:lnTo>
                  <a:pt x="1769453" y="0"/>
                </a:lnTo>
                <a:lnTo>
                  <a:pt x="1769453" y="1105908"/>
                </a:lnTo>
                <a:lnTo>
                  <a:pt x="0" y="110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95201" y="4332428"/>
            <a:ext cx="1376138" cy="860086"/>
          </a:xfrm>
          <a:custGeom>
            <a:avLst/>
            <a:gdLst/>
            <a:ahLst/>
            <a:cxnLst/>
            <a:rect l="l" t="t" r="r" b="b"/>
            <a:pathLst>
              <a:path w="1376138" h="860086">
                <a:moveTo>
                  <a:pt x="0" y="0"/>
                </a:moveTo>
                <a:lnTo>
                  <a:pt x="1376138" y="0"/>
                </a:lnTo>
                <a:lnTo>
                  <a:pt x="1376138" y="860086"/>
                </a:lnTo>
                <a:lnTo>
                  <a:pt x="0" y="860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93266">
            <a:off x="15402362" y="-2996394"/>
            <a:ext cx="6212707" cy="5992789"/>
          </a:xfrm>
          <a:custGeom>
            <a:avLst/>
            <a:gdLst/>
            <a:ahLst/>
            <a:cxnLst/>
            <a:rect l="l" t="t" r="r" b="b"/>
            <a:pathLst>
              <a:path w="6212707" h="5992789">
                <a:moveTo>
                  <a:pt x="0" y="0"/>
                </a:moveTo>
                <a:lnTo>
                  <a:pt x="6212708" y="0"/>
                </a:lnTo>
                <a:lnTo>
                  <a:pt x="6212708" y="5992788"/>
                </a:lnTo>
                <a:lnTo>
                  <a:pt x="0" y="59927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704347">
            <a:off x="-3106354" y="-2469109"/>
            <a:ext cx="6212707" cy="5992789"/>
          </a:xfrm>
          <a:custGeom>
            <a:avLst/>
            <a:gdLst/>
            <a:ahLst/>
            <a:cxnLst/>
            <a:rect l="l" t="t" r="r" b="b"/>
            <a:pathLst>
              <a:path w="6212707" h="5992789">
                <a:moveTo>
                  <a:pt x="0" y="0"/>
                </a:moveTo>
                <a:lnTo>
                  <a:pt x="6212708" y="0"/>
                </a:lnTo>
                <a:lnTo>
                  <a:pt x="6212708" y="5992788"/>
                </a:lnTo>
                <a:lnTo>
                  <a:pt x="0" y="59927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9385024" y="8144993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0" y="4284014"/>
                </a:moveTo>
                <a:lnTo>
                  <a:pt x="9235381" y="4284014"/>
                </a:lnTo>
                <a:lnTo>
                  <a:pt x="9235381" y="0"/>
                </a:lnTo>
                <a:lnTo>
                  <a:pt x="0" y="0"/>
                </a:lnTo>
                <a:lnTo>
                  <a:pt x="0" y="4284014"/>
                </a:lnTo>
                <a:close/>
              </a:path>
            </a:pathLst>
          </a:custGeom>
          <a:blipFill>
            <a:blip r:embed="rId10"/>
            <a:stretch>
              <a:fillRect l="-133184" b="-46409"/>
            </a:stretch>
          </a:blipFill>
        </p:spPr>
      </p:sp>
      <p:sp>
        <p:nvSpPr>
          <p:cNvPr id="12" name="Freeform 12"/>
          <p:cNvSpPr/>
          <p:nvPr/>
        </p:nvSpPr>
        <p:spPr>
          <a:xfrm flipH="1" flipV="1">
            <a:off x="-91381" y="8267786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9235381" y="4284014"/>
                </a:moveTo>
                <a:lnTo>
                  <a:pt x="0" y="4284014"/>
                </a:lnTo>
                <a:lnTo>
                  <a:pt x="0" y="0"/>
                </a:lnTo>
                <a:lnTo>
                  <a:pt x="9235381" y="0"/>
                </a:lnTo>
                <a:lnTo>
                  <a:pt x="9235381" y="4284014"/>
                </a:lnTo>
                <a:close/>
              </a:path>
            </a:pathLst>
          </a:custGeom>
          <a:blipFill>
            <a:blip r:embed="rId10"/>
            <a:stretch>
              <a:fillRect l="-133184" b="-4640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313424" y="87789"/>
            <a:ext cx="15120006" cy="1986754"/>
          </a:xfrm>
          <a:custGeom>
            <a:avLst/>
            <a:gdLst/>
            <a:ahLst/>
            <a:cxnLst/>
            <a:rect l="l" t="t" r="r" b="b"/>
            <a:pathLst>
              <a:path w="15120006" h="1986754">
                <a:moveTo>
                  <a:pt x="0" y="0"/>
                </a:moveTo>
                <a:lnTo>
                  <a:pt x="15120006" y="0"/>
                </a:lnTo>
                <a:lnTo>
                  <a:pt x="15120006" y="1986753"/>
                </a:lnTo>
                <a:lnTo>
                  <a:pt x="0" y="1986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9826" r="-2634" b="-2517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681125" y="2053429"/>
            <a:ext cx="480672" cy="480672"/>
          </a:xfrm>
          <a:custGeom>
            <a:avLst/>
            <a:gdLst/>
            <a:ahLst/>
            <a:cxnLst/>
            <a:rect l="l" t="t" r="r" b="b"/>
            <a:pathLst>
              <a:path w="480672" h="480672">
                <a:moveTo>
                  <a:pt x="0" y="0"/>
                </a:moveTo>
                <a:lnTo>
                  <a:pt x="480672" y="0"/>
                </a:lnTo>
                <a:lnTo>
                  <a:pt x="480672" y="480671"/>
                </a:lnTo>
                <a:lnTo>
                  <a:pt x="0" y="480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126203" y="2053429"/>
            <a:ext cx="480672" cy="480672"/>
          </a:xfrm>
          <a:custGeom>
            <a:avLst/>
            <a:gdLst/>
            <a:ahLst/>
            <a:cxnLst/>
            <a:rect l="l" t="t" r="r" b="b"/>
            <a:pathLst>
              <a:path w="480672" h="480672">
                <a:moveTo>
                  <a:pt x="0" y="0"/>
                </a:moveTo>
                <a:lnTo>
                  <a:pt x="480672" y="0"/>
                </a:lnTo>
                <a:lnTo>
                  <a:pt x="480672" y="480671"/>
                </a:lnTo>
                <a:lnTo>
                  <a:pt x="0" y="480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89022" y="2379342"/>
            <a:ext cx="7592011" cy="5888444"/>
          </a:xfrm>
          <a:custGeom>
            <a:avLst/>
            <a:gdLst/>
            <a:ahLst/>
            <a:cxnLst/>
            <a:rect l="l" t="t" r="r" b="b"/>
            <a:pathLst>
              <a:path w="7592011" h="5888444">
                <a:moveTo>
                  <a:pt x="0" y="0"/>
                </a:moveTo>
                <a:lnTo>
                  <a:pt x="7592011" y="0"/>
                </a:lnTo>
                <a:lnTo>
                  <a:pt x="7592011" y="5888444"/>
                </a:lnTo>
                <a:lnTo>
                  <a:pt x="0" y="58884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7721" t="-6273" r="-10702" b="-10871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981083" y="2379342"/>
            <a:ext cx="8278217" cy="5818694"/>
          </a:xfrm>
          <a:custGeom>
            <a:avLst/>
            <a:gdLst/>
            <a:ahLst/>
            <a:cxnLst/>
            <a:rect l="l" t="t" r="r" b="b"/>
            <a:pathLst>
              <a:path w="8278217" h="5818694">
                <a:moveTo>
                  <a:pt x="0" y="0"/>
                </a:moveTo>
                <a:lnTo>
                  <a:pt x="8278217" y="0"/>
                </a:lnTo>
                <a:lnTo>
                  <a:pt x="8278217" y="5818695"/>
                </a:lnTo>
                <a:lnTo>
                  <a:pt x="0" y="58186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3185" r="-2911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262383" y="146548"/>
            <a:ext cx="10420505" cy="159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5"/>
              </a:lnSpc>
            </a:pPr>
            <a:r>
              <a:rPr lang="en-US" sz="4346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กิจกรรมยกย่อง</a:t>
            </a:r>
            <a:r>
              <a:rPr lang="en-US" sz="4346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  <a:r>
              <a:rPr lang="en-US" sz="4346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เชิดชู</a:t>
            </a:r>
            <a:r>
              <a:rPr lang="en-US" sz="4346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  <a:r>
              <a:rPr lang="en-US" sz="4346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เกียรติ</a:t>
            </a:r>
            <a:r>
              <a:rPr lang="en-US" sz="4346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</a:p>
          <a:p>
            <a:pPr algn="ctr">
              <a:lnSpc>
                <a:spcPts val="6085"/>
              </a:lnSpc>
            </a:pPr>
            <a:r>
              <a:rPr lang="en-US" sz="4346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หน่วยงานคุณธรรม</a:t>
            </a:r>
            <a:r>
              <a:rPr lang="en-US" sz="4346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317180" y="8229686"/>
            <a:ext cx="9327806" cy="155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1"/>
              </a:lnSpc>
            </a:pP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“ </a:t>
            </a:r>
            <a:r>
              <a:rPr lang="en-US" sz="9007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ด้านกตัญญู</a:t>
            </a: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408F">
                <a:alpha val="100000"/>
              </a:srgbClr>
            </a:gs>
            <a:gs pos="100000">
              <a:srgbClr val="2C6D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125.0027"/>
                </p14:media>
              </p:ext>
            </p:extLst>
          </p:nvPr>
        </p:nvPicPr>
        <p:blipFill>
          <a:blip r:embed="rId4">
            <a:alphaModFix amt="59000"/>
          </a:blip>
          <a:srcRect/>
          <a:stretch>
            <a:fillRect/>
          </a:stretch>
        </p:blipFill>
        <p:spPr>
          <a:xfrm>
            <a:off x="-309185" y="-244816"/>
            <a:ext cx="19269091" cy="1098338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516515" y="5143500"/>
            <a:ext cx="25683749" cy="6902508"/>
          </a:xfrm>
          <a:custGeom>
            <a:avLst/>
            <a:gdLst/>
            <a:ahLst/>
            <a:cxnLst/>
            <a:rect l="l" t="t" r="r" b="b"/>
            <a:pathLst>
              <a:path w="25683749" h="6902508">
                <a:moveTo>
                  <a:pt x="0" y="0"/>
                </a:moveTo>
                <a:lnTo>
                  <a:pt x="25683749" y="0"/>
                </a:lnTo>
                <a:lnTo>
                  <a:pt x="25683749" y="6902508"/>
                </a:lnTo>
                <a:lnTo>
                  <a:pt x="0" y="6902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4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72074" y="7970202"/>
            <a:ext cx="5143853" cy="5150291"/>
          </a:xfrm>
          <a:custGeom>
            <a:avLst/>
            <a:gdLst/>
            <a:ahLst/>
            <a:cxnLst/>
            <a:rect l="l" t="t" r="r" b="b"/>
            <a:pathLst>
              <a:path w="5143853" h="5150291">
                <a:moveTo>
                  <a:pt x="0" y="0"/>
                </a:moveTo>
                <a:lnTo>
                  <a:pt x="5143852" y="0"/>
                </a:lnTo>
                <a:lnTo>
                  <a:pt x="5143852" y="5150290"/>
                </a:lnTo>
                <a:lnTo>
                  <a:pt x="0" y="5150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7000"/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82000"/>
          </a:blip>
          <a:srcRect/>
          <a:stretch>
            <a:fillRect/>
          </a:stretch>
        </p:blipFill>
        <p:spPr>
          <a:xfrm>
            <a:off x="-1860059" y="-729140"/>
            <a:ext cx="22812763" cy="12775147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5400000">
            <a:off x="6290024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5400000" flipH="1">
            <a:off x="-9015583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21386493" y="0"/>
                </a:moveTo>
                <a:lnTo>
                  <a:pt x="0" y="0"/>
                </a:lnTo>
                <a:lnTo>
                  <a:pt x="0" y="5961112"/>
                </a:lnTo>
                <a:lnTo>
                  <a:pt x="21386493" y="5961112"/>
                </a:lnTo>
                <a:lnTo>
                  <a:pt x="21386493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7262102">
            <a:off x="-1366546" y="6873154"/>
            <a:ext cx="6790033" cy="4116458"/>
          </a:xfrm>
          <a:custGeom>
            <a:avLst/>
            <a:gdLst/>
            <a:ahLst/>
            <a:cxnLst/>
            <a:rect l="l" t="t" r="r" b="b"/>
            <a:pathLst>
              <a:path w="6790033" h="4116458">
                <a:moveTo>
                  <a:pt x="0" y="0"/>
                </a:moveTo>
                <a:lnTo>
                  <a:pt x="6790033" y="0"/>
                </a:lnTo>
                <a:lnTo>
                  <a:pt x="6790033" y="4116457"/>
                </a:lnTo>
                <a:lnTo>
                  <a:pt x="0" y="41164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7082" flipH="1">
            <a:off x="12966782" y="6981455"/>
            <a:ext cx="6432752" cy="3899856"/>
          </a:xfrm>
          <a:custGeom>
            <a:avLst/>
            <a:gdLst/>
            <a:ahLst/>
            <a:cxnLst/>
            <a:rect l="l" t="t" r="r" b="b"/>
            <a:pathLst>
              <a:path w="6432752" h="3899856">
                <a:moveTo>
                  <a:pt x="6432752" y="0"/>
                </a:moveTo>
                <a:lnTo>
                  <a:pt x="0" y="0"/>
                </a:lnTo>
                <a:lnTo>
                  <a:pt x="0" y="3899856"/>
                </a:lnTo>
                <a:lnTo>
                  <a:pt x="6432752" y="3899856"/>
                </a:lnTo>
                <a:lnTo>
                  <a:pt x="643275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26670" y="1836391"/>
            <a:ext cx="5761194" cy="5852160"/>
          </a:xfrm>
          <a:custGeom>
            <a:avLst/>
            <a:gdLst/>
            <a:ahLst/>
            <a:cxnLst/>
            <a:rect l="l" t="t" r="r" b="b"/>
            <a:pathLst>
              <a:path w="5761194" h="5852160">
                <a:moveTo>
                  <a:pt x="0" y="0"/>
                </a:moveTo>
                <a:lnTo>
                  <a:pt x="5761193" y="0"/>
                </a:lnTo>
                <a:lnTo>
                  <a:pt x="5761193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2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3519486"/>
            <a:ext cx="1769453" cy="1105908"/>
          </a:xfrm>
          <a:custGeom>
            <a:avLst/>
            <a:gdLst/>
            <a:ahLst/>
            <a:cxnLst/>
            <a:rect l="l" t="t" r="r" b="b"/>
            <a:pathLst>
              <a:path w="1769453" h="1105908">
                <a:moveTo>
                  <a:pt x="0" y="0"/>
                </a:moveTo>
                <a:lnTo>
                  <a:pt x="1769453" y="0"/>
                </a:lnTo>
                <a:lnTo>
                  <a:pt x="1769453" y="1105908"/>
                </a:lnTo>
                <a:lnTo>
                  <a:pt x="0" y="1105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95201" y="4332428"/>
            <a:ext cx="1376138" cy="860086"/>
          </a:xfrm>
          <a:custGeom>
            <a:avLst/>
            <a:gdLst/>
            <a:ahLst/>
            <a:cxnLst/>
            <a:rect l="l" t="t" r="r" b="b"/>
            <a:pathLst>
              <a:path w="1376138" h="860086">
                <a:moveTo>
                  <a:pt x="0" y="0"/>
                </a:moveTo>
                <a:lnTo>
                  <a:pt x="1376138" y="0"/>
                </a:lnTo>
                <a:lnTo>
                  <a:pt x="1376138" y="860086"/>
                </a:lnTo>
                <a:lnTo>
                  <a:pt x="0" y="860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39705" y="4878093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444418" y="4905031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449324" y="4153956"/>
            <a:ext cx="9389351" cy="155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1"/>
              </a:lnSpc>
            </a:pPr>
            <a:r>
              <a:rPr lang="en-US" sz="9007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ขอขอบคุณครับ</a:t>
            </a:r>
            <a:endParaRPr lang="en-US" sz="9007" b="1" dirty="0"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677664" y="6121954"/>
            <a:ext cx="14828611" cy="2014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5"/>
              </a:lnSpc>
            </a:pPr>
            <a:r>
              <a:rPr lang="en-US" sz="3732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คณะทำงานจัดทำและขับเคลื่อนแผนปฏิบัติการส่งเสริมคุณธรรม</a:t>
            </a:r>
            <a:r>
              <a:rPr lang="en-US" sz="3732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</a:p>
          <a:p>
            <a:pPr algn="ctr">
              <a:lnSpc>
                <a:spcPts val="5225"/>
              </a:lnSpc>
            </a:pPr>
            <a:r>
              <a:rPr lang="en-US" sz="3732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กองบริหารทรัพยากรบุคคล</a:t>
            </a:r>
            <a:r>
              <a:rPr lang="en-US" sz="3732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</a:p>
          <a:p>
            <a:pPr algn="ctr">
              <a:lnSpc>
                <a:spcPts val="5225"/>
              </a:lnSpc>
            </a:pPr>
            <a:endParaRPr lang="en-US" sz="3732" b="1" dirty="0">
              <a:solidFill>
                <a:srgbClr val="FFFFFF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408F">
                <a:alpha val="100000"/>
              </a:srgbClr>
            </a:gs>
            <a:gs pos="100000">
              <a:srgbClr val="2C6D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750.0037"/>
                </p14:media>
              </p:ext>
            </p:extLst>
          </p:nvPr>
        </p:nvPicPr>
        <p:blipFill>
          <a:blip r:embed="rId4">
            <a:alphaModFix amt="59000"/>
          </a:blip>
          <a:srcRect/>
          <a:stretch>
            <a:fillRect/>
          </a:stretch>
        </p:blipFill>
        <p:spPr>
          <a:xfrm>
            <a:off x="-309185" y="-244816"/>
            <a:ext cx="19269091" cy="1098338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08330" y="1841850"/>
            <a:ext cx="17671339" cy="9978544"/>
          </a:xfrm>
          <a:custGeom>
            <a:avLst/>
            <a:gdLst/>
            <a:ahLst/>
            <a:cxnLst/>
            <a:rect l="l" t="t" r="r" b="b"/>
            <a:pathLst>
              <a:path w="17671339" h="9978544">
                <a:moveTo>
                  <a:pt x="0" y="0"/>
                </a:moveTo>
                <a:lnTo>
                  <a:pt x="17671340" y="0"/>
                </a:lnTo>
                <a:lnTo>
                  <a:pt x="17671340" y="9978544"/>
                </a:lnTo>
                <a:lnTo>
                  <a:pt x="0" y="9978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82000"/>
          </a:blip>
          <a:srcRect/>
          <a:stretch>
            <a:fillRect/>
          </a:stretch>
        </p:blipFill>
        <p:spPr>
          <a:xfrm>
            <a:off x="-1860059" y="-729140"/>
            <a:ext cx="22812763" cy="1277514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5400000">
            <a:off x="5913234" y="5978367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1"/>
                </a:lnTo>
                <a:lnTo>
                  <a:pt x="0" y="59611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5400000" flipH="1">
            <a:off x="-9015583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21386493" y="0"/>
                </a:moveTo>
                <a:lnTo>
                  <a:pt x="0" y="0"/>
                </a:lnTo>
                <a:lnTo>
                  <a:pt x="0" y="5961112"/>
                </a:lnTo>
                <a:lnTo>
                  <a:pt x="21386493" y="5961112"/>
                </a:lnTo>
                <a:lnTo>
                  <a:pt x="21386493" y="0"/>
                </a:lnTo>
                <a:close/>
              </a:path>
            </a:pathLst>
          </a:custGeom>
          <a:blipFill>
            <a:blip r:embed="rId7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28700" y="3519486"/>
            <a:ext cx="1769453" cy="1105908"/>
          </a:xfrm>
          <a:custGeom>
            <a:avLst/>
            <a:gdLst/>
            <a:ahLst/>
            <a:cxnLst/>
            <a:rect l="l" t="t" r="r" b="b"/>
            <a:pathLst>
              <a:path w="1769453" h="1105908">
                <a:moveTo>
                  <a:pt x="0" y="0"/>
                </a:moveTo>
                <a:lnTo>
                  <a:pt x="1769453" y="0"/>
                </a:lnTo>
                <a:lnTo>
                  <a:pt x="1769453" y="1105908"/>
                </a:lnTo>
                <a:lnTo>
                  <a:pt x="0" y="110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95201" y="4332428"/>
            <a:ext cx="1376138" cy="860086"/>
          </a:xfrm>
          <a:custGeom>
            <a:avLst/>
            <a:gdLst/>
            <a:ahLst/>
            <a:cxnLst/>
            <a:rect l="l" t="t" r="r" b="b"/>
            <a:pathLst>
              <a:path w="1376138" h="860086">
                <a:moveTo>
                  <a:pt x="0" y="0"/>
                </a:moveTo>
                <a:lnTo>
                  <a:pt x="1376138" y="0"/>
                </a:lnTo>
                <a:lnTo>
                  <a:pt x="1376138" y="860086"/>
                </a:lnTo>
                <a:lnTo>
                  <a:pt x="0" y="860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93266">
            <a:off x="15402362" y="-2996394"/>
            <a:ext cx="6212707" cy="5992789"/>
          </a:xfrm>
          <a:custGeom>
            <a:avLst/>
            <a:gdLst/>
            <a:ahLst/>
            <a:cxnLst/>
            <a:rect l="l" t="t" r="r" b="b"/>
            <a:pathLst>
              <a:path w="6212707" h="5992789">
                <a:moveTo>
                  <a:pt x="0" y="0"/>
                </a:moveTo>
                <a:lnTo>
                  <a:pt x="6212708" y="0"/>
                </a:lnTo>
                <a:lnTo>
                  <a:pt x="6212708" y="5992788"/>
                </a:lnTo>
                <a:lnTo>
                  <a:pt x="0" y="59927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704347">
            <a:off x="-3106354" y="-2469109"/>
            <a:ext cx="6212707" cy="5992789"/>
          </a:xfrm>
          <a:custGeom>
            <a:avLst/>
            <a:gdLst/>
            <a:ahLst/>
            <a:cxnLst/>
            <a:rect l="l" t="t" r="r" b="b"/>
            <a:pathLst>
              <a:path w="6212707" h="5992789">
                <a:moveTo>
                  <a:pt x="0" y="0"/>
                </a:moveTo>
                <a:lnTo>
                  <a:pt x="6212708" y="0"/>
                </a:lnTo>
                <a:lnTo>
                  <a:pt x="6212708" y="5992788"/>
                </a:lnTo>
                <a:lnTo>
                  <a:pt x="0" y="59927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9385024" y="8144993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0" y="4284014"/>
                </a:moveTo>
                <a:lnTo>
                  <a:pt x="9235381" y="4284014"/>
                </a:lnTo>
                <a:lnTo>
                  <a:pt x="9235381" y="0"/>
                </a:lnTo>
                <a:lnTo>
                  <a:pt x="0" y="0"/>
                </a:lnTo>
                <a:lnTo>
                  <a:pt x="0" y="4284014"/>
                </a:lnTo>
                <a:close/>
              </a:path>
            </a:pathLst>
          </a:custGeom>
          <a:blipFill>
            <a:blip r:embed="rId10"/>
            <a:stretch>
              <a:fillRect l="-133184" b="-46409"/>
            </a:stretch>
          </a:blipFill>
        </p:spPr>
      </p:sp>
      <p:sp>
        <p:nvSpPr>
          <p:cNvPr id="12" name="Freeform 12"/>
          <p:cNvSpPr/>
          <p:nvPr/>
        </p:nvSpPr>
        <p:spPr>
          <a:xfrm flipH="1" flipV="1">
            <a:off x="-309185" y="8144993"/>
            <a:ext cx="9235381" cy="4284013"/>
          </a:xfrm>
          <a:custGeom>
            <a:avLst/>
            <a:gdLst/>
            <a:ahLst/>
            <a:cxnLst/>
            <a:rect l="l" t="t" r="r" b="b"/>
            <a:pathLst>
              <a:path w="9235381" h="4284013">
                <a:moveTo>
                  <a:pt x="9235381" y="4284014"/>
                </a:moveTo>
                <a:lnTo>
                  <a:pt x="0" y="4284014"/>
                </a:lnTo>
                <a:lnTo>
                  <a:pt x="0" y="0"/>
                </a:lnTo>
                <a:lnTo>
                  <a:pt x="9235381" y="0"/>
                </a:lnTo>
                <a:lnTo>
                  <a:pt x="9235381" y="4284014"/>
                </a:lnTo>
                <a:close/>
              </a:path>
            </a:pathLst>
          </a:custGeom>
          <a:blipFill>
            <a:blip r:embed="rId10"/>
            <a:stretch>
              <a:fillRect l="-133184" b="-4640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81125" y="2053429"/>
            <a:ext cx="480672" cy="480672"/>
          </a:xfrm>
          <a:custGeom>
            <a:avLst/>
            <a:gdLst/>
            <a:ahLst/>
            <a:cxnLst/>
            <a:rect l="l" t="t" r="r" b="b"/>
            <a:pathLst>
              <a:path w="480672" h="480672">
                <a:moveTo>
                  <a:pt x="0" y="0"/>
                </a:moveTo>
                <a:lnTo>
                  <a:pt x="480672" y="0"/>
                </a:lnTo>
                <a:lnTo>
                  <a:pt x="480672" y="480671"/>
                </a:lnTo>
                <a:lnTo>
                  <a:pt x="0" y="480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126203" y="2053429"/>
            <a:ext cx="480672" cy="480672"/>
          </a:xfrm>
          <a:custGeom>
            <a:avLst/>
            <a:gdLst/>
            <a:ahLst/>
            <a:cxnLst/>
            <a:rect l="l" t="t" r="r" b="b"/>
            <a:pathLst>
              <a:path w="480672" h="480672">
                <a:moveTo>
                  <a:pt x="0" y="0"/>
                </a:moveTo>
                <a:lnTo>
                  <a:pt x="480672" y="0"/>
                </a:lnTo>
                <a:lnTo>
                  <a:pt x="480672" y="480671"/>
                </a:lnTo>
                <a:lnTo>
                  <a:pt x="0" y="480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3606875" y="1469914"/>
            <a:ext cx="4540908" cy="4500007"/>
            <a:chOff x="0" y="0"/>
            <a:chExt cx="1036963" cy="102762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36963" cy="1027623"/>
            </a:xfrm>
            <a:custGeom>
              <a:avLst/>
              <a:gdLst/>
              <a:ahLst/>
              <a:cxnLst/>
              <a:rect l="l" t="t" r="r" b="b"/>
              <a:pathLst>
                <a:path w="1036963" h="1027623">
                  <a:moveTo>
                    <a:pt x="518482" y="0"/>
                  </a:moveTo>
                  <a:cubicBezTo>
                    <a:pt x="232132" y="0"/>
                    <a:pt x="0" y="230041"/>
                    <a:pt x="0" y="513812"/>
                  </a:cubicBezTo>
                  <a:cubicBezTo>
                    <a:pt x="0" y="797582"/>
                    <a:pt x="232132" y="1027623"/>
                    <a:pt x="518482" y="1027623"/>
                  </a:cubicBezTo>
                  <a:cubicBezTo>
                    <a:pt x="804831" y="1027623"/>
                    <a:pt x="1036963" y="797582"/>
                    <a:pt x="1036963" y="513812"/>
                  </a:cubicBezTo>
                  <a:cubicBezTo>
                    <a:pt x="1036963" y="230041"/>
                    <a:pt x="804831" y="0"/>
                    <a:pt x="518482" y="0"/>
                  </a:cubicBezTo>
                  <a:close/>
                </a:path>
              </a:pathLst>
            </a:custGeom>
            <a:blipFill>
              <a:blip r:embed="rId13"/>
              <a:stretch>
                <a:fillRect t="-11384" r="-4287" b="-28929"/>
              </a:stretch>
            </a:blipFill>
            <a:ln w="95250" cap="sq">
              <a:gradFill>
                <a:gsLst>
                  <a:gs pos="0">
                    <a:srgbClr val="04408F">
                      <a:alpha val="100000"/>
                    </a:srgbClr>
                  </a:gs>
                  <a:gs pos="100000">
                    <a:srgbClr val="2C6DF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97901" y="5594179"/>
            <a:ext cx="4583224" cy="4355806"/>
            <a:chOff x="0" y="0"/>
            <a:chExt cx="1046627" cy="99469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46627" cy="994693"/>
            </a:xfrm>
            <a:custGeom>
              <a:avLst/>
              <a:gdLst/>
              <a:ahLst/>
              <a:cxnLst/>
              <a:rect l="l" t="t" r="r" b="b"/>
              <a:pathLst>
                <a:path w="1046627" h="994693">
                  <a:moveTo>
                    <a:pt x="523313" y="0"/>
                  </a:moveTo>
                  <a:cubicBezTo>
                    <a:pt x="234295" y="0"/>
                    <a:pt x="0" y="222670"/>
                    <a:pt x="0" y="497347"/>
                  </a:cubicBezTo>
                  <a:cubicBezTo>
                    <a:pt x="0" y="772024"/>
                    <a:pt x="234295" y="994693"/>
                    <a:pt x="523313" y="994693"/>
                  </a:cubicBezTo>
                  <a:cubicBezTo>
                    <a:pt x="812331" y="994693"/>
                    <a:pt x="1046627" y="772024"/>
                    <a:pt x="1046627" y="497347"/>
                  </a:cubicBezTo>
                  <a:cubicBezTo>
                    <a:pt x="1046627" y="222670"/>
                    <a:pt x="812331" y="0"/>
                    <a:pt x="523313" y="0"/>
                  </a:cubicBezTo>
                  <a:close/>
                </a:path>
              </a:pathLst>
            </a:custGeom>
            <a:blipFill>
              <a:blip r:embed="rId14"/>
              <a:stretch>
                <a:fillRect l="-41589" t="-17318" r="-56188"/>
              </a:stretch>
            </a:blipFill>
            <a:ln w="95250" cap="sq">
              <a:gradFill>
                <a:gsLst>
                  <a:gs pos="0">
                    <a:srgbClr val="04408F">
                      <a:alpha val="100000"/>
                    </a:srgbClr>
                  </a:gs>
                  <a:gs pos="100000">
                    <a:srgbClr val="2C6DF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sp>
        <p:nvSpPr>
          <p:cNvPr id="19" name="Freeform 19"/>
          <p:cNvSpPr/>
          <p:nvPr/>
        </p:nvSpPr>
        <p:spPr>
          <a:xfrm>
            <a:off x="2829672" y="276000"/>
            <a:ext cx="12991375" cy="1505400"/>
          </a:xfrm>
          <a:custGeom>
            <a:avLst/>
            <a:gdLst/>
            <a:ahLst/>
            <a:cxnLst/>
            <a:rect l="l" t="t" r="r" b="b"/>
            <a:pathLst>
              <a:path w="12991375" h="1505400">
                <a:moveTo>
                  <a:pt x="0" y="0"/>
                </a:moveTo>
                <a:lnTo>
                  <a:pt x="12991376" y="0"/>
                </a:lnTo>
                <a:lnTo>
                  <a:pt x="12991376" y="1505400"/>
                </a:lnTo>
                <a:lnTo>
                  <a:pt x="0" y="15054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81182" b="-88544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729502" y="2227090"/>
            <a:ext cx="4820660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dirty="0" err="1">
                <a:solidFill>
                  <a:srgbClr val="FFFFFF"/>
                </a:solidFill>
                <a:latin typeface="Sarabun Bold"/>
                <a:ea typeface="Sarabun Bold"/>
                <a:cs typeface="Sarabun Bold"/>
                <a:sym typeface="Sarabun Bold"/>
              </a:rPr>
              <a:t>ปัญหาที่อยากแก้</a:t>
            </a:r>
            <a:endParaRPr lang="en-US" sz="3600" b="1" dirty="0">
              <a:solidFill>
                <a:srgbClr val="FFFFFF"/>
              </a:solidFill>
              <a:latin typeface="Sarabun Bold"/>
              <a:ea typeface="Sarabun Bold"/>
              <a:cs typeface="Sarabun Bold"/>
              <a:sym typeface="Sarabun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08330" y="4852472"/>
            <a:ext cx="3934678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FFFFFF"/>
                </a:solidFill>
                <a:latin typeface="Sarabun Bold"/>
                <a:ea typeface="Sarabun Bold"/>
                <a:cs typeface="Sarabun Bold"/>
                <a:sym typeface="Sarabun Bold"/>
              </a:rPr>
              <a:t>ความดีที่อยากทำ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693307" y="429141"/>
            <a:ext cx="13264106" cy="941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6"/>
              </a:lnSpc>
            </a:pPr>
            <a:r>
              <a:rPr lang="en-US" sz="4540" b="1" spc="-113">
                <a:solidFill>
                  <a:srgbClr val="000000"/>
                </a:solidFill>
                <a:latin typeface="Jaturat Semi-Bold"/>
                <a:ea typeface="Jaturat Semi-Bold"/>
                <a:cs typeface="Jaturat Semi-Bold"/>
                <a:sym typeface="Jaturat Semi-Bold"/>
              </a:rPr>
              <a:t>ประกาศเจตนารมณ์เป็นองค์กรคุณธรรมต้นแบบ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08330" y="1852759"/>
            <a:ext cx="11111131" cy="3894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9"/>
              </a:lnSpc>
              <a:spcBef>
                <a:spcPct val="0"/>
              </a:spcBef>
            </a:pPr>
            <a:r>
              <a:rPr lang="en-US" sz="3113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1.  </a:t>
            </a:r>
            <a:r>
              <a:rPr lang="en-US" sz="3113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การใช้ทรัพยากร</a:t>
            </a:r>
            <a:r>
              <a:rPr lang="en-US" sz="3113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/</a:t>
            </a:r>
            <a:r>
              <a:rPr lang="en-US" sz="3113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วัสดุสำนักงานฟุ่มเฟือย</a:t>
            </a:r>
            <a:r>
              <a:rPr lang="en-US" sz="3113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                                                 </a:t>
            </a:r>
          </a:p>
          <a:p>
            <a:pPr algn="ctr">
              <a:lnSpc>
                <a:spcPts val="4359"/>
              </a:lnSpc>
              <a:spcBef>
                <a:spcPct val="0"/>
              </a:spcBef>
            </a:pPr>
            <a:r>
              <a:rPr lang="en-US" sz="3113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2. </a:t>
            </a:r>
            <a:r>
              <a:rPr lang="en-US" sz="3113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การมาปฏิบัติงานไม่ตรงต่อเวลา</a:t>
            </a:r>
            <a:r>
              <a:rPr lang="en-US" sz="3113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              </a:t>
            </a:r>
            <a:r>
              <a:rPr lang="en-US" sz="3113" dirty="0">
                <a:latin typeface="Sarabun"/>
                <a:ea typeface="Sarabun"/>
                <a:cs typeface="Sarabun"/>
                <a:sym typeface="Sarabun"/>
              </a:rPr>
              <a:t>                                   </a:t>
            </a:r>
            <a:r>
              <a:rPr lang="en-US" sz="3113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 </a:t>
            </a:r>
          </a:p>
          <a:p>
            <a:pPr algn="ctr">
              <a:lnSpc>
                <a:spcPts val="4359"/>
              </a:lnSpc>
              <a:spcBef>
                <a:spcPct val="0"/>
              </a:spcBef>
            </a:pPr>
            <a:r>
              <a:rPr lang="en-US" sz="3113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3. </a:t>
            </a:r>
            <a:r>
              <a:rPr lang="en-US" sz="3113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ขาดความมุ่งมั่น</a:t>
            </a:r>
            <a:r>
              <a:rPr lang="en-US" sz="3113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3113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ทุ่มเท</a:t>
            </a:r>
            <a:r>
              <a:rPr lang="en-US" sz="3113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3113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วิริยะอุตสาหะในการปฏิบัติงาน</a:t>
            </a:r>
            <a:r>
              <a:rPr lang="en-US" sz="3113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                              </a:t>
            </a:r>
          </a:p>
          <a:p>
            <a:pPr algn="ctr">
              <a:lnSpc>
                <a:spcPts val="4359"/>
              </a:lnSpc>
              <a:spcBef>
                <a:spcPct val="0"/>
              </a:spcBef>
            </a:pPr>
            <a:r>
              <a:rPr lang="en-US" sz="3113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4. </a:t>
            </a:r>
            <a:r>
              <a:rPr lang="en-US" sz="3113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ไม่เอาใจใส่ในการให้บริการกับผู้มาติดต่อ</a:t>
            </a:r>
            <a:r>
              <a:rPr lang="en-US" sz="3113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                                              </a:t>
            </a:r>
          </a:p>
          <a:p>
            <a:pPr algn="ctr">
              <a:lnSpc>
                <a:spcPts val="4359"/>
              </a:lnSpc>
              <a:spcBef>
                <a:spcPct val="0"/>
              </a:spcBef>
            </a:pPr>
            <a:r>
              <a:rPr lang="en-US" sz="3113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5. </a:t>
            </a:r>
            <a:r>
              <a:rPr lang="en-US" sz="3113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พื้นที่ทำงานยังไม่เป็นระเบียบเรียบร้อยเหมาะสมกับการปฏิบัติงาน</a:t>
            </a:r>
            <a:r>
              <a:rPr lang="en-US" sz="3113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                  </a:t>
            </a:r>
          </a:p>
          <a:p>
            <a:pPr algn="ctr">
              <a:lnSpc>
                <a:spcPts val="4359"/>
              </a:lnSpc>
              <a:spcBef>
                <a:spcPct val="0"/>
              </a:spcBef>
            </a:pPr>
            <a:r>
              <a:rPr lang="en-US" sz="3113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            </a:t>
            </a:r>
          </a:p>
          <a:p>
            <a:pPr algn="ctr">
              <a:lnSpc>
                <a:spcPts val="4359"/>
              </a:lnSpc>
              <a:spcBef>
                <a:spcPct val="0"/>
              </a:spcBef>
            </a:pPr>
            <a:endParaRPr lang="en-US" sz="3113" dirty="0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262383" y="4780936"/>
            <a:ext cx="14025617" cy="4947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5"/>
              </a:lnSpc>
            </a:pP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1. </a:t>
            </a:r>
            <a:r>
              <a:rPr lang="en-US" sz="2575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การรักษาความลับของทางราชการและการไม่เปิดเผยข้อมูลส่วนบุคคล</a:t>
            </a: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              </a:t>
            </a:r>
          </a:p>
          <a:p>
            <a:pPr algn="just">
              <a:lnSpc>
                <a:spcPts val="3605"/>
              </a:lnSpc>
              <a:spcBef>
                <a:spcPct val="0"/>
              </a:spcBef>
            </a:pP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2. คำนึงถึงความคุ้มค่าและสมประโยชน์ของการใช้ทรัพยากรและวัสดุสำนักงาน             </a:t>
            </a:r>
          </a:p>
          <a:p>
            <a:pPr algn="just">
              <a:lnSpc>
                <a:spcPts val="3605"/>
              </a:lnSpc>
              <a:spcBef>
                <a:spcPct val="0"/>
              </a:spcBef>
            </a:pP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3. </a:t>
            </a:r>
            <a:r>
              <a:rPr lang="en-US" sz="2575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การประพฤติตนเป็นแบบอย่างด้วยการมาปฏิบัติงานตรงต่อเวลา</a:t>
            </a: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575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รักษาวินัย</a:t>
            </a: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575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ยึดมั่นและ</a:t>
            </a: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</a:t>
            </a:r>
          </a:p>
          <a:p>
            <a:pPr algn="l">
              <a:lnSpc>
                <a:spcPts val="3605"/>
              </a:lnSpc>
              <a:spcBef>
                <a:spcPct val="0"/>
              </a:spcBef>
            </a:pP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   </a:t>
            </a:r>
            <a:r>
              <a:rPr lang="en-US" sz="2575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ปฏิบัติตนตามกฎ</a:t>
            </a: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575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ระเบียบ</a:t>
            </a: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575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แบบแผนของทางราชการ</a:t>
            </a: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                                </a:t>
            </a:r>
          </a:p>
          <a:p>
            <a:pPr algn="just">
              <a:lnSpc>
                <a:spcPts val="3605"/>
              </a:lnSpc>
              <a:spcBef>
                <a:spcPct val="0"/>
              </a:spcBef>
            </a:pP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4. </a:t>
            </a:r>
            <a:r>
              <a:rPr lang="en-US" sz="2575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การปฏิบัติงานด้วยความมุ่งมั่น</a:t>
            </a: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575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ทุ่มเท</a:t>
            </a: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575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วิริยะอุตสาหะ</a:t>
            </a: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575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และอุทิศเวลาให้กับราชการ</a:t>
            </a: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  </a:t>
            </a:r>
          </a:p>
          <a:p>
            <a:pPr algn="just">
              <a:lnSpc>
                <a:spcPts val="3605"/>
              </a:lnSpc>
              <a:spcBef>
                <a:spcPct val="0"/>
              </a:spcBef>
            </a:pP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   </a:t>
            </a:r>
            <a:r>
              <a:rPr lang="en-US" sz="2575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เพื่อให้งานสำเร็จตามเป้าหมาย</a:t>
            </a: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                                                        </a:t>
            </a:r>
          </a:p>
          <a:p>
            <a:pPr algn="just">
              <a:lnSpc>
                <a:spcPts val="3586"/>
              </a:lnSpc>
              <a:spcBef>
                <a:spcPct val="0"/>
              </a:spcBef>
            </a:pPr>
            <a:r>
              <a:rPr lang="en-US" sz="2562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5. มีความยินดีและเต็มใจให้บริการหรืออำนวยความสะดวกให้กับผู้มาติดต่อ </a:t>
            </a:r>
          </a:p>
          <a:p>
            <a:pPr algn="just">
              <a:lnSpc>
                <a:spcPts val="3586"/>
              </a:lnSpc>
              <a:spcBef>
                <a:spcPct val="0"/>
              </a:spcBef>
            </a:pPr>
            <a:r>
              <a:rPr lang="en-US" sz="2562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   </a:t>
            </a:r>
            <a:r>
              <a:rPr lang="en-US" sz="2562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แม้จะไม่ใช่งานในภาระหน้าที่</a:t>
            </a:r>
            <a:r>
              <a:rPr lang="en-US" sz="2562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</a:t>
            </a:r>
            <a:r>
              <a:rPr lang="en-US" sz="2562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ของตน</a:t>
            </a:r>
            <a:r>
              <a:rPr lang="en-US" sz="2562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                                                 </a:t>
            </a:r>
          </a:p>
          <a:p>
            <a:pPr algn="just">
              <a:lnSpc>
                <a:spcPts val="3605"/>
              </a:lnSpc>
              <a:spcBef>
                <a:spcPct val="0"/>
              </a:spcBef>
            </a:pP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6. </a:t>
            </a:r>
            <a:r>
              <a:rPr lang="en-US" sz="2575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จัดกิจกรรม</a:t>
            </a: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5 ส เพื่อจัดสภาพแวดล้อมให้เป็นระเบียบเรียบร้อยเหมาะสมกับการปฏิบัติงาน </a:t>
            </a:r>
          </a:p>
          <a:p>
            <a:pPr algn="just">
              <a:lnSpc>
                <a:spcPts val="3605"/>
              </a:lnSpc>
              <a:spcBef>
                <a:spcPct val="0"/>
              </a:spcBef>
            </a:pP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7. </a:t>
            </a:r>
            <a:r>
              <a:rPr lang="en-US" sz="2575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การยกย่องเชิดชูผู้ประพฤติตนเป็นแบบอย่างที่ดี</a:t>
            </a:r>
            <a:endParaRPr lang="en-US" sz="2575" dirty="0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algn="just">
              <a:lnSpc>
                <a:spcPts val="3605"/>
              </a:lnSpc>
              <a:spcBef>
                <a:spcPct val="0"/>
              </a:spcBef>
            </a:pP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8.   </a:t>
            </a:r>
            <a:r>
              <a:rPr lang="en-US" sz="2575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มีจิตอาสา</a:t>
            </a: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575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บริการประชาชน</a:t>
            </a: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575" dirty="0" err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และทำความดีเพื่อแผ่นดิน</a:t>
            </a:r>
            <a:r>
              <a:rPr lang="en-US" sz="257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408F">
                <a:alpha val="100000"/>
              </a:srgbClr>
            </a:gs>
            <a:gs pos="100000">
              <a:srgbClr val="2C6D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166.6687"/>
                </p14:media>
              </p:ext>
            </p:extLst>
          </p:nvPr>
        </p:nvPicPr>
        <p:blipFill>
          <a:blip r:embed="rId4">
            <a:alphaModFix amt="59000"/>
          </a:blip>
          <a:srcRect/>
          <a:stretch>
            <a:fillRect/>
          </a:stretch>
        </p:blipFill>
        <p:spPr>
          <a:xfrm>
            <a:off x="-309185" y="-244816"/>
            <a:ext cx="19269091" cy="1098338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516515" y="5143500"/>
            <a:ext cx="25683749" cy="6902508"/>
          </a:xfrm>
          <a:custGeom>
            <a:avLst/>
            <a:gdLst/>
            <a:ahLst/>
            <a:cxnLst/>
            <a:rect l="l" t="t" r="r" b="b"/>
            <a:pathLst>
              <a:path w="25683749" h="6902508">
                <a:moveTo>
                  <a:pt x="0" y="0"/>
                </a:moveTo>
                <a:lnTo>
                  <a:pt x="25683749" y="0"/>
                </a:lnTo>
                <a:lnTo>
                  <a:pt x="25683749" y="6902508"/>
                </a:lnTo>
                <a:lnTo>
                  <a:pt x="0" y="6902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4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72074" y="7970202"/>
            <a:ext cx="5143853" cy="5150291"/>
          </a:xfrm>
          <a:custGeom>
            <a:avLst/>
            <a:gdLst/>
            <a:ahLst/>
            <a:cxnLst/>
            <a:rect l="l" t="t" r="r" b="b"/>
            <a:pathLst>
              <a:path w="5143853" h="5150291">
                <a:moveTo>
                  <a:pt x="0" y="0"/>
                </a:moveTo>
                <a:lnTo>
                  <a:pt x="5143852" y="0"/>
                </a:lnTo>
                <a:lnTo>
                  <a:pt x="5143852" y="5150290"/>
                </a:lnTo>
                <a:lnTo>
                  <a:pt x="0" y="5150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7000"/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82000"/>
          </a:blip>
          <a:srcRect/>
          <a:stretch>
            <a:fillRect/>
          </a:stretch>
        </p:blipFill>
        <p:spPr>
          <a:xfrm>
            <a:off x="-1860059" y="-1140698"/>
            <a:ext cx="22812763" cy="12775147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5400000">
            <a:off x="6290024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5400000" flipH="1">
            <a:off x="-9015583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21386493" y="0"/>
                </a:moveTo>
                <a:lnTo>
                  <a:pt x="0" y="0"/>
                </a:lnTo>
                <a:lnTo>
                  <a:pt x="0" y="5961112"/>
                </a:lnTo>
                <a:lnTo>
                  <a:pt x="21386493" y="5961112"/>
                </a:lnTo>
                <a:lnTo>
                  <a:pt x="21386493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7262102">
            <a:off x="-1366546" y="6873154"/>
            <a:ext cx="6790033" cy="4116458"/>
          </a:xfrm>
          <a:custGeom>
            <a:avLst/>
            <a:gdLst/>
            <a:ahLst/>
            <a:cxnLst/>
            <a:rect l="l" t="t" r="r" b="b"/>
            <a:pathLst>
              <a:path w="6790033" h="4116458">
                <a:moveTo>
                  <a:pt x="0" y="0"/>
                </a:moveTo>
                <a:lnTo>
                  <a:pt x="6790033" y="0"/>
                </a:lnTo>
                <a:lnTo>
                  <a:pt x="6790033" y="4116457"/>
                </a:lnTo>
                <a:lnTo>
                  <a:pt x="0" y="41164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7082" flipH="1">
            <a:off x="12966782" y="6981455"/>
            <a:ext cx="6432752" cy="3899856"/>
          </a:xfrm>
          <a:custGeom>
            <a:avLst/>
            <a:gdLst/>
            <a:ahLst/>
            <a:cxnLst/>
            <a:rect l="l" t="t" r="r" b="b"/>
            <a:pathLst>
              <a:path w="6432752" h="3899856">
                <a:moveTo>
                  <a:pt x="6432752" y="0"/>
                </a:moveTo>
                <a:lnTo>
                  <a:pt x="0" y="0"/>
                </a:lnTo>
                <a:lnTo>
                  <a:pt x="0" y="3899856"/>
                </a:lnTo>
                <a:lnTo>
                  <a:pt x="6432752" y="3899856"/>
                </a:lnTo>
                <a:lnTo>
                  <a:pt x="643275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26670" y="1836391"/>
            <a:ext cx="5761194" cy="5852160"/>
          </a:xfrm>
          <a:custGeom>
            <a:avLst/>
            <a:gdLst/>
            <a:ahLst/>
            <a:cxnLst/>
            <a:rect l="l" t="t" r="r" b="b"/>
            <a:pathLst>
              <a:path w="5761194" h="5852160">
                <a:moveTo>
                  <a:pt x="0" y="0"/>
                </a:moveTo>
                <a:lnTo>
                  <a:pt x="5761193" y="0"/>
                </a:lnTo>
                <a:lnTo>
                  <a:pt x="5761193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2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3519486"/>
            <a:ext cx="1769453" cy="1105908"/>
          </a:xfrm>
          <a:custGeom>
            <a:avLst/>
            <a:gdLst/>
            <a:ahLst/>
            <a:cxnLst/>
            <a:rect l="l" t="t" r="r" b="b"/>
            <a:pathLst>
              <a:path w="1769453" h="1105908">
                <a:moveTo>
                  <a:pt x="0" y="0"/>
                </a:moveTo>
                <a:lnTo>
                  <a:pt x="1769453" y="0"/>
                </a:lnTo>
                <a:lnTo>
                  <a:pt x="1769453" y="1105908"/>
                </a:lnTo>
                <a:lnTo>
                  <a:pt x="0" y="1105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95201" y="4332428"/>
            <a:ext cx="1376138" cy="860086"/>
          </a:xfrm>
          <a:custGeom>
            <a:avLst/>
            <a:gdLst/>
            <a:ahLst/>
            <a:cxnLst/>
            <a:rect l="l" t="t" r="r" b="b"/>
            <a:pathLst>
              <a:path w="1376138" h="860086">
                <a:moveTo>
                  <a:pt x="0" y="0"/>
                </a:moveTo>
                <a:lnTo>
                  <a:pt x="1376138" y="0"/>
                </a:lnTo>
                <a:lnTo>
                  <a:pt x="1376138" y="860086"/>
                </a:lnTo>
                <a:lnTo>
                  <a:pt x="0" y="860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39705" y="4878093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444418" y="4905031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319766" y="771525"/>
            <a:ext cx="9104713" cy="1250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5"/>
              </a:lnSpc>
            </a:pPr>
            <a:r>
              <a:rPr lang="en-US" sz="6532" b="1">
                <a:solidFill>
                  <a:srgbClr val="FFFFF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เป้าหมายคุณธรรม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77140" y="4645066"/>
            <a:ext cx="7741585" cy="4286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0"/>
              </a:lnSpc>
            </a:pPr>
            <a:r>
              <a:rPr lang="en-US" sz="3557" b="1" dirty="0" err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บุคลากรกองบริหารทรัพยากรบุคคล</a:t>
            </a:r>
            <a:endParaRPr lang="en-US" sz="3557" b="1" dirty="0">
              <a:solidFill>
                <a:srgbClr val="000000"/>
              </a:solidFill>
              <a:latin typeface="Sarabun Bold"/>
              <a:ea typeface="Sarabun Bold"/>
              <a:cs typeface="Sarabun Bold"/>
              <a:sym typeface="Sarabun Bold"/>
            </a:endParaRPr>
          </a:p>
          <a:p>
            <a:pPr algn="ctr">
              <a:lnSpc>
                <a:spcPts val="4980"/>
              </a:lnSpc>
            </a:pPr>
            <a:r>
              <a:rPr lang="en-US" sz="3557" b="1" dirty="0" err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นำอาหารกลางวันจากที่บ้าน</a:t>
            </a:r>
            <a:endParaRPr lang="en-US" sz="3557" b="1" dirty="0">
              <a:solidFill>
                <a:srgbClr val="000000"/>
              </a:solidFill>
              <a:latin typeface="Sarabun Bold"/>
              <a:ea typeface="Sarabun Bold"/>
              <a:cs typeface="Sarabun Bold"/>
              <a:sym typeface="Sarabun Bold"/>
            </a:endParaRPr>
          </a:p>
          <a:p>
            <a:pPr algn="ctr">
              <a:lnSpc>
                <a:spcPts val="4980"/>
              </a:lnSpc>
            </a:pPr>
            <a:r>
              <a:rPr lang="en-US" sz="3557" b="1" dirty="0" err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มารับประทานช่วงพักเที่ยง</a:t>
            </a:r>
            <a:endParaRPr lang="en-US" sz="3557" b="1" dirty="0">
              <a:solidFill>
                <a:srgbClr val="000000"/>
              </a:solidFill>
              <a:latin typeface="Sarabun Bold"/>
              <a:ea typeface="Sarabun Bold"/>
              <a:cs typeface="Sarabun Bold"/>
              <a:sym typeface="Sarabun Bold"/>
            </a:endParaRPr>
          </a:p>
          <a:p>
            <a:pPr algn="ctr">
              <a:lnSpc>
                <a:spcPts val="4980"/>
              </a:lnSpc>
            </a:pPr>
            <a:r>
              <a:rPr lang="en-US" sz="3557" b="1" dirty="0" err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ดำเนินชีวิตแบบทางสายกลาง</a:t>
            </a:r>
            <a:r>
              <a:rPr lang="en-US" sz="3557" b="1" dirty="0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</a:p>
          <a:p>
            <a:pPr algn="ctr">
              <a:lnSpc>
                <a:spcPts val="4980"/>
              </a:lnSpc>
            </a:pPr>
            <a:r>
              <a:rPr lang="en-US" sz="3557" b="1" dirty="0" err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มีความพอประมาณ</a:t>
            </a:r>
            <a:r>
              <a:rPr lang="en-US" sz="3557" b="1" dirty="0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en-US" sz="3557" b="1" dirty="0" err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พอดี</a:t>
            </a:r>
            <a:r>
              <a:rPr lang="en-US" sz="3557" b="1" dirty="0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en-US" sz="3557" b="1" dirty="0" err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ไม่เบียดเบียนตนเอง</a:t>
            </a:r>
            <a:r>
              <a:rPr lang="en-US" sz="3557" b="1" dirty="0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en-US" sz="3557" b="1" dirty="0" err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สังคม</a:t>
            </a:r>
            <a:r>
              <a:rPr lang="en-US" sz="3557" b="1" dirty="0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en-US" sz="3557" b="1" dirty="0" err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และสิ่งแวดล้อม</a:t>
            </a:r>
            <a:endParaRPr lang="en-US" sz="3557" b="1" dirty="0">
              <a:solidFill>
                <a:srgbClr val="000000"/>
              </a:solidFill>
              <a:latin typeface="Sarabun Bold"/>
              <a:ea typeface="Sarabun Bold"/>
              <a:cs typeface="Sarabun Bold"/>
              <a:sym typeface="Sarabun Bold"/>
            </a:endParaRPr>
          </a:p>
          <a:p>
            <a:pPr algn="ctr">
              <a:lnSpc>
                <a:spcPts val="4490"/>
              </a:lnSpc>
            </a:pPr>
            <a:endParaRPr lang="en-US" sz="3557" b="1" dirty="0">
              <a:solidFill>
                <a:srgbClr val="000000"/>
              </a:solidFill>
              <a:latin typeface="Sarabun Bold"/>
              <a:ea typeface="Sarabun Bold"/>
              <a:cs typeface="Sarabun Bold"/>
              <a:sym typeface="Sarabun Bold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4244470" y="461204"/>
            <a:ext cx="4540908" cy="4500007"/>
            <a:chOff x="0" y="0"/>
            <a:chExt cx="1036963" cy="102762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36963" cy="1027623"/>
            </a:xfrm>
            <a:custGeom>
              <a:avLst/>
              <a:gdLst/>
              <a:ahLst/>
              <a:cxnLst/>
              <a:rect l="l" t="t" r="r" b="b"/>
              <a:pathLst>
                <a:path w="1036963" h="1027623">
                  <a:moveTo>
                    <a:pt x="518482" y="0"/>
                  </a:moveTo>
                  <a:cubicBezTo>
                    <a:pt x="232132" y="0"/>
                    <a:pt x="0" y="230041"/>
                    <a:pt x="0" y="513812"/>
                  </a:cubicBezTo>
                  <a:cubicBezTo>
                    <a:pt x="0" y="797582"/>
                    <a:pt x="232132" y="1027623"/>
                    <a:pt x="518482" y="1027623"/>
                  </a:cubicBezTo>
                  <a:cubicBezTo>
                    <a:pt x="804831" y="1027623"/>
                    <a:pt x="1036963" y="797582"/>
                    <a:pt x="1036963" y="513812"/>
                  </a:cubicBezTo>
                  <a:cubicBezTo>
                    <a:pt x="1036963" y="230041"/>
                    <a:pt x="804831" y="0"/>
                    <a:pt x="518482" y="0"/>
                  </a:cubicBezTo>
                  <a:close/>
                </a:path>
              </a:pathLst>
            </a:custGeom>
            <a:blipFill>
              <a:blip r:embed="rId14"/>
              <a:stretch>
                <a:fillRect t="-51675" b="-72566"/>
              </a:stretch>
            </a:blipFill>
            <a:ln w="95250" cap="sq">
              <a:gradFill>
                <a:gsLst>
                  <a:gs pos="0">
                    <a:srgbClr val="04408F">
                      <a:alpha val="100000"/>
                    </a:srgbClr>
                  </a:gs>
                  <a:gs pos="100000">
                    <a:srgbClr val="2C6DF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6587398" y="4431376"/>
            <a:ext cx="4540908" cy="4500007"/>
            <a:chOff x="0" y="0"/>
            <a:chExt cx="1036963" cy="102762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36963" cy="1027623"/>
            </a:xfrm>
            <a:custGeom>
              <a:avLst/>
              <a:gdLst/>
              <a:ahLst/>
              <a:cxnLst/>
              <a:rect l="l" t="t" r="r" b="b"/>
              <a:pathLst>
                <a:path w="1036963" h="1027623">
                  <a:moveTo>
                    <a:pt x="518482" y="0"/>
                  </a:moveTo>
                  <a:cubicBezTo>
                    <a:pt x="232132" y="0"/>
                    <a:pt x="0" y="230041"/>
                    <a:pt x="0" y="513812"/>
                  </a:cubicBezTo>
                  <a:cubicBezTo>
                    <a:pt x="0" y="797582"/>
                    <a:pt x="232132" y="1027623"/>
                    <a:pt x="518482" y="1027623"/>
                  </a:cubicBezTo>
                  <a:cubicBezTo>
                    <a:pt x="804831" y="1027623"/>
                    <a:pt x="1036963" y="797582"/>
                    <a:pt x="1036963" y="513812"/>
                  </a:cubicBezTo>
                  <a:cubicBezTo>
                    <a:pt x="1036963" y="230041"/>
                    <a:pt x="804831" y="0"/>
                    <a:pt x="518482" y="0"/>
                  </a:cubicBezTo>
                  <a:close/>
                </a:path>
              </a:pathLst>
            </a:custGeom>
            <a:blipFill>
              <a:blip r:embed="rId15"/>
              <a:stretch>
                <a:fillRect t="-13033" b="-21511"/>
              </a:stretch>
            </a:blipFill>
            <a:ln w="95250" cap="sq">
              <a:gradFill>
                <a:gsLst>
                  <a:gs pos="0">
                    <a:srgbClr val="04408F">
                      <a:alpha val="100000"/>
                    </a:srgbClr>
                  </a:gs>
                  <a:gs pos="100000">
                    <a:srgbClr val="2C6DF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486553" y="4072440"/>
            <a:ext cx="6028370" cy="5809536"/>
            <a:chOff x="0" y="0"/>
            <a:chExt cx="1376641" cy="132666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376641" cy="1326668"/>
            </a:xfrm>
            <a:custGeom>
              <a:avLst/>
              <a:gdLst/>
              <a:ahLst/>
              <a:cxnLst/>
              <a:rect l="l" t="t" r="r" b="b"/>
              <a:pathLst>
                <a:path w="1376641" h="1326668">
                  <a:moveTo>
                    <a:pt x="688320" y="0"/>
                  </a:moveTo>
                  <a:cubicBezTo>
                    <a:pt x="308171" y="0"/>
                    <a:pt x="0" y="296985"/>
                    <a:pt x="0" y="663334"/>
                  </a:cubicBezTo>
                  <a:cubicBezTo>
                    <a:pt x="0" y="1029683"/>
                    <a:pt x="308171" y="1326668"/>
                    <a:pt x="688320" y="1326668"/>
                  </a:cubicBezTo>
                  <a:cubicBezTo>
                    <a:pt x="1068469" y="1326668"/>
                    <a:pt x="1376641" y="1029683"/>
                    <a:pt x="1376641" y="663334"/>
                  </a:cubicBezTo>
                  <a:cubicBezTo>
                    <a:pt x="1376641" y="296985"/>
                    <a:pt x="1068469" y="0"/>
                    <a:pt x="688320" y="0"/>
                  </a:cubicBezTo>
                  <a:close/>
                </a:path>
              </a:pathLst>
            </a:custGeom>
            <a:blipFill>
              <a:blip r:embed="rId16"/>
              <a:stretch>
                <a:fillRect l="-34693" t="-32779" r="-35918"/>
              </a:stretch>
            </a:blipFill>
            <a:ln w="95250" cap="sq">
              <a:gradFill>
                <a:gsLst>
                  <a:gs pos="0">
                    <a:srgbClr val="04408F">
                      <a:alpha val="100000"/>
                    </a:srgbClr>
                  </a:gs>
                  <a:gs pos="100000">
                    <a:srgbClr val="2C6DF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sp>
        <p:nvSpPr>
          <p:cNvPr id="23" name="TextBox 23"/>
          <p:cNvSpPr txBox="1"/>
          <p:nvPr/>
        </p:nvSpPr>
        <p:spPr>
          <a:xfrm>
            <a:off x="11246928" y="2138489"/>
            <a:ext cx="7712977" cy="155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1"/>
              </a:lnSpc>
            </a:pP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“</a:t>
            </a:r>
            <a:r>
              <a:rPr lang="en-US" sz="9007" b="1" dirty="0">
                <a:solidFill>
                  <a:srgbClr val="FFFFF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  <a:r>
              <a:rPr lang="en-US" sz="9007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พอเพียง</a:t>
            </a: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408F">
                <a:alpha val="100000"/>
              </a:srgbClr>
            </a:gs>
            <a:gs pos="100000">
              <a:srgbClr val="2C6D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166.6687"/>
                </p14:media>
              </p:ext>
            </p:extLst>
          </p:nvPr>
        </p:nvPicPr>
        <p:blipFill>
          <a:blip r:embed="rId4">
            <a:alphaModFix amt="59000"/>
          </a:blip>
          <a:srcRect/>
          <a:stretch>
            <a:fillRect/>
          </a:stretch>
        </p:blipFill>
        <p:spPr>
          <a:xfrm>
            <a:off x="-309185" y="-244816"/>
            <a:ext cx="19269091" cy="1098338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516515" y="5143500"/>
            <a:ext cx="25683749" cy="6902508"/>
          </a:xfrm>
          <a:custGeom>
            <a:avLst/>
            <a:gdLst/>
            <a:ahLst/>
            <a:cxnLst/>
            <a:rect l="l" t="t" r="r" b="b"/>
            <a:pathLst>
              <a:path w="25683749" h="6902508">
                <a:moveTo>
                  <a:pt x="0" y="0"/>
                </a:moveTo>
                <a:lnTo>
                  <a:pt x="25683749" y="0"/>
                </a:lnTo>
                <a:lnTo>
                  <a:pt x="25683749" y="6902508"/>
                </a:lnTo>
                <a:lnTo>
                  <a:pt x="0" y="6902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4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72074" y="7970202"/>
            <a:ext cx="5143853" cy="5150291"/>
          </a:xfrm>
          <a:custGeom>
            <a:avLst/>
            <a:gdLst/>
            <a:ahLst/>
            <a:cxnLst/>
            <a:rect l="l" t="t" r="r" b="b"/>
            <a:pathLst>
              <a:path w="5143853" h="5150291">
                <a:moveTo>
                  <a:pt x="0" y="0"/>
                </a:moveTo>
                <a:lnTo>
                  <a:pt x="5143852" y="0"/>
                </a:lnTo>
                <a:lnTo>
                  <a:pt x="5143852" y="5150290"/>
                </a:lnTo>
                <a:lnTo>
                  <a:pt x="0" y="5150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7000"/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82000"/>
          </a:blip>
          <a:srcRect/>
          <a:stretch>
            <a:fillRect/>
          </a:stretch>
        </p:blipFill>
        <p:spPr>
          <a:xfrm>
            <a:off x="-1860059" y="-1140698"/>
            <a:ext cx="22812763" cy="12775147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5400000">
            <a:off x="6290024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5400000" flipH="1">
            <a:off x="-9071158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21386493" y="0"/>
                </a:moveTo>
                <a:lnTo>
                  <a:pt x="0" y="0"/>
                </a:lnTo>
                <a:lnTo>
                  <a:pt x="0" y="5961112"/>
                </a:lnTo>
                <a:lnTo>
                  <a:pt x="21386493" y="5961112"/>
                </a:lnTo>
                <a:lnTo>
                  <a:pt x="21386493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7262102">
            <a:off x="-1366546" y="6873154"/>
            <a:ext cx="6790033" cy="4116458"/>
          </a:xfrm>
          <a:custGeom>
            <a:avLst/>
            <a:gdLst/>
            <a:ahLst/>
            <a:cxnLst/>
            <a:rect l="l" t="t" r="r" b="b"/>
            <a:pathLst>
              <a:path w="6790033" h="4116458">
                <a:moveTo>
                  <a:pt x="0" y="0"/>
                </a:moveTo>
                <a:lnTo>
                  <a:pt x="6790033" y="0"/>
                </a:lnTo>
                <a:lnTo>
                  <a:pt x="6790033" y="4116457"/>
                </a:lnTo>
                <a:lnTo>
                  <a:pt x="0" y="41164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7082" flipH="1">
            <a:off x="12966782" y="6981455"/>
            <a:ext cx="6432752" cy="3899856"/>
          </a:xfrm>
          <a:custGeom>
            <a:avLst/>
            <a:gdLst/>
            <a:ahLst/>
            <a:cxnLst/>
            <a:rect l="l" t="t" r="r" b="b"/>
            <a:pathLst>
              <a:path w="6432752" h="3899856">
                <a:moveTo>
                  <a:pt x="6432752" y="0"/>
                </a:moveTo>
                <a:lnTo>
                  <a:pt x="0" y="0"/>
                </a:lnTo>
                <a:lnTo>
                  <a:pt x="0" y="3899856"/>
                </a:lnTo>
                <a:lnTo>
                  <a:pt x="6432752" y="3899856"/>
                </a:lnTo>
                <a:lnTo>
                  <a:pt x="643275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26670" y="1836391"/>
            <a:ext cx="5761194" cy="5852160"/>
          </a:xfrm>
          <a:custGeom>
            <a:avLst/>
            <a:gdLst/>
            <a:ahLst/>
            <a:cxnLst/>
            <a:rect l="l" t="t" r="r" b="b"/>
            <a:pathLst>
              <a:path w="5761194" h="5852160">
                <a:moveTo>
                  <a:pt x="0" y="0"/>
                </a:moveTo>
                <a:lnTo>
                  <a:pt x="5761193" y="0"/>
                </a:lnTo>
                <a:lnTo>
                  <a:pt x="5761193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2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3519486"/>
            <a:ext cx="1769453" cy="1105908"/>
          </a:xfrm>
          <a:custGeom>
            <a:avLst/>
            <a:gdLst/>
            <a:ahLst/>
            <a:cxnLst/>
            <a:rect l="l" t="t" r="r" b="b"/>
            <a:pathLst>
              <a:path w="1769453" h="1105908">
                <a:moveTo>
                  <a:pt x="0" y="0"/>
                </a:moveTo>
                <a:lnTo>
                  <a:pt x="1769453" y="0"/>
                </a:lnTo>
                <a:lnTo>
                  <a:pt x="1769453" y="1105908"/>
                </a:lnTo>
                <a:lnTo>
                  <a:pt x="0" y="1105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95201" y="4332428"/>
            <a:ext cx="1376138" cy="860086"/>
          </a:xfrm>
          <a:custGeom>
            <a:avLst/>
            <a:gdLst/>
            <a:ahLst/>
            <a:cxnLst/>
            <a:rect l="l" t="t" r="r" b="b"/>
            <a:pathLst>
              <a:path w="1376138" h="860086">
                <a:moveTo>
                  <a:pt x="0" y="0"/>
                </a:moveTo>
                <a:lnTo>
                  <a:pt x="1376138" y="0"/>
                </a:lnTo>
                <a:lnTo>
                  <a:pt x="1376138" y="860086"/>
                </a:lnTo>
                <a:lnTo>
                  <a:pt x="0" y="860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39705" y="4878093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444418" y="4905031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424381" y="4332428"/>
            <a:ext cx="6163017" cy="5727993"/>
            <a:chOff x="0" y="0"/>
            <a:chExt cx="1407389" cy="130804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07389" cy="1308046"/>
            </a:xfrm>
            <a:custGeom>
              <a:avLst/>
              <a:gdLst/>
              <a:ahLst/>
              <a:cxnLst/>
              <a:rect l="l" t="t" r="r" b="b"/>
              <a:pathLst>
                <a:path w="1407389" h="1308046">
                  <a:moveTo>
                    <a:pt x="703694" y="0"/>
                  </a:moveTo>
                  <a:cubicBezTo>
                    <a:pt x="315055" y="0"/>
                    <a:pt x="0" y="292816"/>
                    <a:pt x="0" y="654023"/>
                  </a:cubicBezTo>
                  <a:cubicBezTo>
                    <a:pt x="0" y="1015230"/>
                    <a:pt x="315055" y="1308046"/>
                    <a:pt x="703694" y="1308046"/>
                  </a:cubicBezTo>
                  <a:cubicBezTo>
                    <a:pt x="1092334" y="1308046"/>
                    <a:pt x="1407389" y="1015230"/>
                    <a:pt x="1407389" y="654023"/>
                  </a:cubicBezTo>
                  <a:cubicBezTo>
                    <a:pt x="1407389" y="292816"/>
                    <a:pt x="1092334" y="0"/>
                    <a:pt x="703694" y="0"/>
                  </a:cubicBezTo>
                  <a:close/>
                </a:path>
              </a:pathLst>
            </a:custGeom>
            <a:blipFill>
              <a:blip r:embed="rId14"/>
              <a:stretch>
                <a:fillRect l="-11870" r="-11870"/>
              </a:stretch>
            </a:blipFill>
            <a:ln w="95250" cap="sq">
              <a:gradFill>
                <a:gsLst>
                  <a:gs pos="0">
                    <a:srgbClr val="04408F">
                      <a:alpha val="100000"/>
                    </a:srgbClr>
                  </a:gs>
                  <a:gs pos="100000">
                    <a:srgbClr val="2C6DF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sp>
        <p:nvSpPr>
          <p:cNvPr id="17" name="TextBox 17"/>
          <p:cNvSpPr txBox="1"/>
          <p:nvPr/>
        </p:nvSpPr>
        <p:spPr>
          <a:xfrm>
            <a:off x="8319766" y="771525"/>
            <a:ext cx="9104713" cy="1250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5"/>
              </a:lnSpc>
            </a:pPr>
            <a:r>
              <a:rPr lang="en-US" sz="6532" b="1">
                <a:solidFill>
                  <a:srgbClr val="FFFFF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เป้าหมายคุณธรรม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3927472" y="333801"/>
            <a:ext cx="5397888" cy="4796230"/>
            <a:chOff x="0" y="0"/>
            <a:chExt cx="1232664" cy="10952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32664" cy="1095269"/>
            </a:xfrm>
            <a:custGeom>
              <a:avLst/>
              <a:gdLst/>
              <a:ahLst/>
              <a:cxnLst/>
              <a:rect l="l" t="t" r="r" b="b"/>
              <a:pathLst>
                <a:path w="1232664" h="1095269">
                  <a:moveTo>
                    <a:pt x="616332" y="0"/>
                  </a:moveTo>
                  <a:cubicBezTo>
                    <a:pt x="275941" y="0"/>
                    <a:pt x="0" y="245184"/>
                    <a:pt x="0" y="547634"/>
                  </a:cubicBezTo>
                  <a:cubicBezTo>
                    <a:pt x="0" y="850084"/>
                    <a:pt x="275941" y="1095269"/>
                    <a:pt x="616332" y="1095269"/>
                  </a:cubicBezTo>
                  <a:cubicBezTo>
                    <a:pt x="956722" y="1095269"/>
                    <a:pt x="1232664" y="850084"/>
                    <a:pt x="1232664" y="547634"/>
                  </a:cubicBezTo>
                  <a:cubicBezTo>
                    <a:pt x="1232664" y="245184"/>
                    <a:pt x="956722" y="0"/>
                    <a:pt x="616332" y="0"/>
                  </a:cubicBezTo>
                  <a:close/>
                </a:path>
              </a:pathLst>
            </a:custGeom>
            <a:blipFill>
              <a:blip r:embed="rId15"/>
              <a:stretch>
                <a:fillRect l="-35625" t="-26194" r="-13878"/>
              </a:stretch>
            </a:blipFill>
            <a:ln w="95250" cap="sq">
              <a:gradFill>
                <a:gsLst>
                  <a:gs pos="0">
                    <a:srgbClr val="04408F">
                      <a:alpha val="100000"/>
                    </a:srgbClr>
                  </a:gs>
                  <a:gs pos="100000">
                    <a:srgbClr val="2C6DF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6572074" y="4582497"/>
            <a:ext cx="4540908" cy="4012257"/>
            <a:chOff x="0" y="0"/>
            <a:chExt cx="1036963" cy="9162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36963" cy="916240"/>
            </a:xfrm>
            <a:custGeom>
              <a:avLst/>
              <a:gdLst/>
              <a:ahLst/>
              <a:cxnLst/>
              <a:rect l="l" t="t" r="r" b="b"/>
              <a:pathLst>
                <a:path w="1036963" h="916240">
                  <a:moveTo>
                    <a:pt x="518482" y="0"/>
                  </a:moveTo>
                  <a:cubicBezTo>
                    <a:pt x="232132" y="0"/>
                    <a:pt x="0" y="205107"/>
                    <a:pt x="0" y="458120"/>
                  </a:cubicBezTo>
                  <a:cubicBezTo>
                    <a:pt x="0" y="711133"/>
                    <a:pt x="232132" y="916240"/>
                    <a:pt x="518482" y="916240"/>
                  </a:cubicBezTo>
                  <a:cubicBezTo>
                    <a:pt x="804831" y="916240"/>
                    <a:pt x="1036963" y="711133"/>
                    <a:pt x="1036963" y="458120"/>
                  </a:cubicBezTo>
                  <a:cubicBezTo>
                    <a:pt x="1036963" y="205107"/>
                    <a:pt x="804831" y="0"/>
                    <a:pt x="518482" y="0"/>
                  </a:cubicBezTo>
                  <a:close/>
                </a:path>
              </a:pathLst>
            </a:custGeom>
            <a:blipFill>
              <a:blip r:embed="rId16"/>
              <a:stretch>
                <a:fillRect l="-4261" r="-13548"/>
              </a:stretch>
            </a:blipFill>
            <a:ln w="95250" cap="sq">
              <a:gradFill>
                <a:gsLst>
                  <a:gs pos="0">
                    <a:srgbClr val="04408F">
                      <a:alpha val="100000"/>
                    </a:srgbClr>
                  </a:gs>
                  <a:gs pos="100000">
                    <a:srgbClr val="2C6DF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sp>
        <p:nvSpPr>
          <p:cNvPr id="22" name="TextBox 22"/>
          <p:cNvSpPr txBox="1"/>
          <p:nvPr/>
        </p:nvSpPr>
        <p:spPr>
          <a:xfrm>
            <a:off x="11246928" y="2138489"/>
            <a:ext cx="7712977" cy="155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1"/>
              </a:lnSpc>
            </a:pP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“ </a:t>
            </a:r>
            <a:r>
              <a:rPr lang="en-US" sz="9007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วินัย</a:t>
            </a: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”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579503" y="4005765"/>
            <a:ext cx="6503821" cy="558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9"/>
              </a:lnSpc>
            </a:pPr>
            <a:r>
              <a:rPr lang="en-US" sz="3506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การจัดประชุม</a:t>
            </a:r>
          </a:p>
          <a:p>
            <a:pPr algn="ctr">
              <a:lnSpc>
                <a:spcPts val="4909"/>
              </a:lnSpc>
            </a:pPr>
            <a:r>
              <a:rPr lang="en-US" sz="3506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กองบริหารทรัพยากรบุคคล</a:t>
            </a:r>
          </a:p>
          <a:p>
            <a:pPr algn="ctr">
              <a:lnSpc>
                <a:spcPts val="4909"/>
              </a:lnSpc>
            </a:pPr>
            <a:r>
              <a:rPr lang="en-US" sz="3506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ประจำปีงบประมาณ พ.ศ. 2568   ได้กำหนดแนวทางปฏิบัติราชการ การแต่งกาย การลา การมาสาย </a:t>
            </a:r>
          </a:p>
          <a:p>
            <a:pPr algn="ctr">
              <a:lnSpc>
                <a:spcPts val="4909"/>
              </a:lnSpc>
            </a:pPr>
            <a:r>
              <a:rPr lang="en-US" sz="3506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การเข้าปฏิบัติงานตรงต่อเวลา และการสแกนใบหน้าเพื่อ</a:t>
            </a:r>
          </a:p>
          <a:p>
            <a:pPr algn="ctr">
              <a:lnSpc>
                <a:spcPts val="4909"/>
              </a:lnSpc>
            </a:pPr>
            <a:r>
              <a:rPr lang="en-US" sz="3506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ลงเวลาเข้า - ออกการปฏิบัติงาน</a:t>
            </a:r>
          </a:p>
          <a:p>
            <a:pPr algn="ctr">
              <a:lnSpc>
                <a:spcPts val="4909"/>
              </a:lnSpc>
            </a:pPr>
            <a:r>
              <a:rPr lang="en-US" sz="3506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โดยถือปฏิบัติร่วมกัน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408F">
                <a:alpha val="100000"/>
              </a:srgbClr>
            </a:gs>
            <a:gs pos="100000">
              <a:srgbClr val="2C6D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166.6687"/>
                </p14:media>
              </p:ext>
            </p:extLst>
          </p:nvPr>
        </p:nvPicPr>
        <p:blipFill>
          <a:blip r:embed="rId4">
            <a:alphaModFix amt="59000"/>
          </a:blip>
          <a:srcRect/>
          <a:stretch>
            <a:fillRect/>
          </a:stretch>
        </p:blipFill>
        <p:spPr>
          <a:xfrm>
            <a:off x="-309185" y="-244816"/>
            <a:ext cx="19269091" cy="1098338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516515" y="5143500"/>
            <a:ext cx="25683749" cy="6902508"/>
          </a:xfrm>
          <a:custGeom>
            <a:avLst/>
            <a:gdLst/>
            <a:ahLst/>
            <a:cxnLst/>
            <a:rect l="l" t="t" r="r" b="b"/>
            <a:pathLst>
              <a:path w="25683749" h="6902508">
                <a:moveTo>
                  <a:pt x="0" y="0"/>
                </a:moveTo>
                <a:lnTo>
                  <a:pt x="25683749" y="0"/>
                </a:lnTo>
                <a:lnTo>
                  <a:pt x="25683749" y="6902508"/>
                </a:lnTo>
                <a:lnTo>
                  <a:pt x="0" y="6902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4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72074" y="7970202"/>
            <a:ext cx="5143853" cy="5150291"/>
          </a:xfrm>
          <a:custGeom>
            <a:avLst/>
            <a:gdLst/>
            <a:ahLst/>
            <a:cxnLst/>
            <a:rect l="l" t="t" r="r" b="b"/>
            <a:pathLst>
              <a:path w="5143853" h="5150291">
                <a:moveTo>
                  <a:pt x="0" y="0"/>
                </a:moveTo>
                <a:lnTo>
                  <a:pt x="5143852" y="0"/>
                </a:lnTo>
                <a:lnTo>
                  <a:pt x="5143852" y="5150290"/>
                </a:lnTo>
                <a:lnTo>
                  <a:pt x="0" y="5150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7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6290024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alphaModFix amt="82000"/>
          </a:blip>
          <a:srcRect/>
          <a:stretch>
            <a:fillRect/>
          </a:stretch>
        </p:blipFill>
        <p:spPr>
          <a:xfrm>
            <a:off x="-1860059" y="-1140698"/>
            <a:ext cx="22812763" cy="1277514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5400000" flipH="1">
            <a:off x="-8922901" y="5858146"/>
            <a:ext cx="21386493" cy="6146474"/>
          </a:xfrm>
          <a:custGeom>
            <a:avLst/>
            <a:gdLst/>
            <a:ahLst/>
            <a:cxnLst/>
            <a:rect l="l" t="t" r="r" b="b"/>
            <a:pathLst>
              <a:path w="21386493" h="6146474">
                <a:moveTo>
                  <a:pt x="21386492" y="0"/>
                </a:moveTo>
                <a:lnTo>
                  <a:pt x="0" y="0"/>
                </a:lnTo>
                <a:lnTo>
                  <a:pt x="0" y="6146474"/>
                </a:lnTo>
                <a:lnTo>
                  <a:pt x="21386492" y="6146474"/>
                </a:lnTo>
                <a:lnTo>
                  <a:pt x="21386492" y="0"/>
                </a:lnTo>
                <a:close/>
              </a:path>
            </a:pathLst>
          </a:custGeom>
          <a:blipFill>
            <a:blip r:embed="rId7">
              <a:alphaModFix amt="54000"/>
            </a:blip>
            <a:stretch>
              <a:fillRect l="-1554" r="-1554"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7262102">
            <a:off x="-1366546" y="6873154"/>
            <a:ext cx="6790033" cy="4116458"/>
          </a:xfrm>
          <a:custGeom>
            <a:avLst/>
            <a:gdLst/>
            <a:ahLst/>
            <a:cxnLst/>
            <a:rect l="l" t="t" r="r" b="b"/>
            <a:pathLst>
              <a:path w="6790033" h="4116458">
                <a:moveTo>
                  <a:pt x="0" y="0"/>
                </a:moveTo>
                <a:lnTo>
                  <a:pt x="6790033" y="0"/>
                </a:lnTo>
                <a:lnTo>
                  <a:pt x="6790033" y="4116457"/>
                </a:lnTo>
                <a:lnTo>
                  <a:pt x="0" y="41164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7082" flipH="1">
            <a:off x="12991057" y="6981455"/>
            <a:ext cx="6432752" cy="3899856"/>
          </a:xfrm>
          <a:custGeom>
            <a:avLst/>
            <a:gdLst/>
            <a:ahLst/>
            <a:cxnLst/>
            <a:rect l="l" t="t" r="r" b="b"/>
            <a:pathLst>
              <a:path w="6432752" h="3899856">
                <a:moveTo>
                  <a:pt x="6432752" y="0"/>
                </a:moveTo>
                <a:lnTo>
                  <a:pt x="0" y="0"/>
                </a:lnTo>
                <a:lnTo>
                  <a:pt x="0" y="3899856"/>
                </a:lnTo>
                <a:lnTo>
                  <a:pt x="6432752" y="3899856"/>
                </a:lnTo>
                <a:lnTo>
                  <a:pt x="643275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51564" y="3824908"/>
            <a:ext cx="5761194" cy="5852160"/>
          </a:xfrm>
          <a:custGeom>
            <a:avLst/>
            <a:gdLst/>
            <a:ahLst/>
            <a:cxnLst/>
            <a:rect l="l" t="t" r="r" b="b"/>
            <a:pathLst>
              <a:path w="5761194" h="5852160">
                <a:moveTo>
                  <a:pt x="0" y="0"/>
                </a:moveTo>
                <a:lnTo>
                  <a:pt x="5761193" y="0"/>
                </a:lnTo>
                <a:lnTo>
                  <a:pt x="5761193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2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3519486"/>
            <a:ext cx="1769453" cy="1105908"/>
          </a:xfrm>
          <a:custGeom>
            <a:avLst/>
            <a:gdLst/>
            <a:ahLst/>
            <a:cxnLst/>
            <a:rect l="l" t="t" r="r" b="b"/>
            <a:pathLst>
              <a:path w="1769453" h="1105908">
                <a:moveTo>
                  <a:pt x="0" y="0"/>
                </a:moveTo>
                <a:lnTo>
                  <a:pt x="1769453" y="0"/>
                </a:lnTo>
                <a:lnTo>
                  <a:pt x="1769453" y="1105908"/>
                </a:lnTo>
                <a:lnTo>
                  <a:pt x="0" y="1105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95201" y="4332428"/>
            <a:ext cx="1376138" cy="860086"/>
          </a:xfrm>
          <a:custGeom>
            <a:avLst/>
            <a:gdLst/>
            <a:ahLst/>
            <a:cxnLst/>
            <a:rect l="l" t="t" r="r" b="b"/>
            <a:pathLst>
              <a:path w="1376138" h="860086">
                <a:moveTo>
                  <a:pt x="0" y="0"/>
                </a:moveTo>
                <a:lnTo>
                  <a:pt x="1376138" y="0"/>
                </a:lnTo>
                <a:lnTo>
                  <a:pt x="1376138" y="860086"/>
                </a:lnTo>
                <a:lnTo>
                  <a:pt x="0" y="860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39705" y="4878093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444418" y="4905031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31230" y="4762471"/>
            <a:ext cx="6700931" cy="4790513"/>
          </a:xfrm>
          <a:custGeom>
            <a:avLst/>
            <a:gdLst/>
            <a:ahLst/>
            <a:cxnLst/>
            <a:rect l="l" t="t" r="r" b="b"/>
            <a:pathLst>
              <a:path w="6700931" h="4790513">
                <a:moveTo>
                  <a:pt x="0" y="0"/>
                </a:moveTo>
                <a:lnTo>
                  <a:pt x="6700931" y="0"/>
                </a:lnTo>
                <a:lnTo>
                  <a:pt x="6700931" y="4790513"/>
                </a:lnTo>
                <a:lnTo>
                  <a:pt x="0" y="479051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9475" t="-24575" r="-9327" b="-59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032161" y="4762471"/>
            <a:ext cx="6155786" cy="4858943"/>
          </a:xfrm>
          <a:custGeom>
            <a:avLst/>
            <a:gdLst/>
            <a:ahLst/>
            <a:cxnLst/>
            <a:rect l="l" t="t" r="r" b="b"/>
            <a:pathLst>
              <a:path w="6155786" h="4858943">
                <a:moveTo>
                  <a:pt x="0" y="0"/>
                </a:moveTo>
                <a:lnTo>
                  <a:pt x="6155786" y="0"/>
                </a:lnTo>
                <a:lnTo>
                  <a:pt x="6155786" y="4858943"/>
                </a:lnTo>
                <a:lnTo>
                  <a:pt x="0" y="485894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30460" t="-14698" r="-5466" b="-14455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1246928" y="1999571"/>
            <a:ext cx="7712977" cy="155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1"/>
              </a:lnSpc>
            </a:pP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“ </a:t>
            </a:r>
            <a:r>
              <a:rPr lang="en-US" sz="9007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วินัย</a:t>
            </a: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46323" y="586251"/>
            <a:ext cx="9104713" cy="1250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5"/>
              </a:lnSpc>
            </a:pPr>
            <a:r>
              <a:rPr lang="en-US" sz="6532" b="1">
                <a:solidFill>
                  <a:srgbClr val="FFFFF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เป้าหมายคุณธรรม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2477" y="957556"/>
            <a:ext cx="10009237" cy="3534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8"/>
              </a:lnSpc>
            </a:pPr>
            <a:r>
              <a:rPr lang="en-US" sz="3363" b="1">
                <a:solidFill>
                  <a:srgbClr val="FFFFFF"/>
                </a:solidFill>
                <a:latin typeface="Sarabun Bold"/>
                <a:ea typeface="Sarabun Bold"/>
                <a:cs typeface="Sarabun Bold"/>
                <a:sym typeface="Sarabun Bold"/>
              </a:rPr>
              <a:t>โครงการปฐมนิเทศข้าราชการกรมสุขภาพจิต </a:t>
            </a:r>
          </a:p>
          <a:p>
            <a:pPr algn="ctr">
              <a:lnSpc>
                <a:spcPts val="4708"/>
              </a:lnSpc>
            </a:pPr>
            <a:r>
              <a:rPr lang="en-US" sz="3363" b="1">
                <a:solidFill>
                  <a:srgbClr val="FFFFFF"/>
                </a:solidFill>
                <a:latin typeface="Sarabun Bold"/>
                <a:ea typeface="Sarabun Bold"/>
                <a:cs typeface="Sarabun Bold"/>
                <a:sym typeface="Sarabun Bold"/>
              </a:rPr>
              <a:t>ประจำปีงบประมาณ พ.ศ. 2568 กลุ่มที่ 2 </a:t>
            </a:r>
          </a:p>
          <a:p>
            <a:pPr algn="ctr">
              <a:lnSpc>
                <a:spcPts val="4708"/>
              </a:lnSpc>
            </a:pPr>
            <a:r>
              <a:rPr lang="en-US" sz="3363" b="1">
                <a:solidFill>
                  <a:srgbClr val="FFFFFF"/>
                </a:solidFill>
                <a:latin typeface="Sarabun Bold"/>
                <a:ea typeface="Sarabun Bold"/>
                <a:cs typeface="Sarabun Bold"/>
                <a:sym typeface="Sarabun Bold"/>
              </a:rPr>
              <a:t>การอบรมสัมมนาร่วมกัน หลักสูตรต้นกล้าข้าราชการ</a:t>
            </a:r>
          </a:p>
          <a:p>
            <a:pPr algn="ctr">
              <a:lnSpc>
                <a:spcPts val="4708"/>
              </a:lnSpc>
            </a:pPr>
            <a:r>
              <a:rPr lang="en-US" sz="3363" b="1">
                <a:solidFill>
                  <a:srgbClr val="FFFFFF"/>
                </a:solidFill>
                <a:latin typeface="Sarabun Bold"/>
                <a:ea typeface="Sarabun Bold"/>
                <a:cs typeface="Sarabun Bold"/>
                <a:sym typeface="Sarabun Bold"/>
              </a:rPr>
              <a:t>ในวันที่ 9 มิถุนายน 2568  ในรูปแบบการประชุมทางไกล</a:t>
            </a:r>
          </a:p>
          <a:p>
            <a:pPr algn="ctr">
              <a:lnSpc>
                <a:spcPts val="4708"/>
              </a:lnSpc>
            </a:pPr>
            <a:r>
              <a:rPr lang="en-US" sz="3363" b="1">
                <a:solidFill>
                  <a:srgbClr val="FFFFFF"/>
                </a:solidFill>
                <a:latin typeface="Sarabun Bold"/>
                <a:ea typeface="Sarabun Bold"/>
                <a:cs typeface="Sarabun Bold"/>
                <a:sym typeface="Sarabun Bold"/>
              </a:rPr>
              <a:t>ผ่านโปรแกรม Cisco Webex Meeting</a:t>
            </a:r>
          </a:p>
          <a:p>
            <a:pPr algn="ctr">
              <a:lnSpc>
                <a:spcPts val="4708"/>
              </a:lnSpc>
            </a:pPr>
            <a:endParaRPr lang="en-US" sz="3363" b="1">
              <a:solidFill>
                <a:srgbClr val="FFFFFF"/>
              </a:solidFill>
              <a:latin typeface="Sarabun Bold"/>
              <a:ea typeface="Sarabun Bold"/>
              <a:cs typeface="Sarabun Bold"/>
              <a:sym typeface="Sarabun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444418" y="4005765"/>
            <a:ext cx="4432305" cy="4930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9"/>
              </a:lnSpc>
            </a:pPr>
            <a:r>
              <a:rPr lang="en-US" sz="3506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เพื่อเสริมสร้างความรู้</a:t>
            </a:r>
          </a:p>
          <a:p>
            <a:pPr algn="ctr">
              <a:lnSpc>
                <a:spcPts val="4909"/>
              </a:lnSpc>
            </a:pPr>
            <a:r>
              <a:rPr lang="en-US" sz="3506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ความเข้าใจเกี่ยวกับวินัยและการรักษาวินัยของข้าราชการ และพนักงานราชการ </a:t>
            </a:r>
          </a:p>
          <a:p>
            <a:pPr algn="ctr">
              <a:lnSpc>
                <a:spcPts val="4909"/>
              </a:lnSpc>
            </a:pPr>
            <a:r>
              <a:rPr lang="en-US" sz="3506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ที่บรรจุใหม่ หรือโอนมาปฏิบัติราชการที่</a:t>
            </a:r>
          </a:p>
          <a:p>
            <a:pPr algn="ctr">
              <a:lnSpc>
                <a:spcPts val="4909"/>
              </a:lnSpc>
            </a:pPr>
            <a:r>
              <a:rPr lang="en-US" sz="3506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        กรมสุขภาพจิต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408F">
                <a:alpha val="100000"/>
              </a:srgbClr>
            </a:gs>
            <a:gs pos="100000">
              <a:srgbClr val="2C6D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166.6687"/>
                </p14:media>
              </p:ext>
            </p:extLst>
          </p:nvPr>
        </p:nvPicPr>
        <p:blipFill>
          <a:blip r:embed="rId4">
            <a:alphaModFix amt="59000"/>
          </a:blip>
          <a:srcRect/>
          <a:stretch>
            <a:fillRect/>
          </a:stretch>
        </p:blipFill>
        <p:spPr>
          <a:xfrm>
            <a:off x="-309185" y="-244816"/>
            <a:ext cx="19269091" cy="1098338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516515" y="5143500"/>
            <a:ext cx="25683749" cy="6902508"/>
          </a:xfrm>
          <a:custGeom>
            <a:avLst/>
            <a:gdLst/>
            <a:ahLst/>
            <a:cxnLst/>
            <a:rect l="l" t="t" r="r" b="b"/>
            <a:pathLst>
              <a:path w="25683749" h="6902508">
                <a:moveTo>
                  <a:pt x="0" y="0"/>
                </a:moveTo>
                <a:lnTo>
                  <a:pt x="25683749" y="0"/>
                </a:lnTo>
                <a:lnTo>
                  <a:pt x="25683749" y="6902508"/>
                </a:lnTo>
                <a:lnTo>
                  <a:pt x="0" y="6902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4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72074" y="7970202"/>
            <a:ext cx="5143853" cy="5150291"/>
          </a:xfrm>
          <a:custGeom>
            <a:avLst/>
            <a:gdLst/>
            <a:ahLst/>
            <a:cxnLst/>
            <a:rect l="l" t="t" r="r" b="b"/>
            <a:pathLst>
              <a:path w="5143853" h="5150291">
                <a:moveTo>
                  <a:pt x="0" y="0"/>
                </a:moveTo>
                <a:lnTo>
                  <a:pt x="5143852" y="0"/>
                </a:lnTo>
                <a:lnTo>
                  <a:pt x="5143852" y="5150290"/>
                </a:lnTo>
                <a:lnTo>
                  <a:pt x="0" y="5150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7000"/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82000"/>
          </a:blip>
          <a:srcRect/>
          <a:stretch>
            <a:fillRect/>
          </a:stretch>
        </p:blipFill>
        <p:spPr>
          <a:xfrm>
            <a:off x="-1860059" y="-1140698"/>
            <a:ext cx="22812763" cy="12775147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5400000">
            <a:off x="6290024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5400000" flipH="1">
            <a:off x="-9015583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21386493" y="0"/>
                </a:moveTo>
                <a:lnTo>
                  <a:pt x="0" y="0"/>
                </a:lnTo>
                <a:lnTo>
                  <a:pt x="0" y="5961112"/>
                </a:lnTo>
                <a:lnTo>
                  <a:pt x="21386493" y="5961112"/>
                </a:lnTo>
                <a:lnTo>
                  <a:pt x="21386493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7262102">
            <a:off x="-1366546" y="6873154"/>
            <a:ext cx="6790033" cy="4116458"/>
          </a:xfrm>
          <a:custGeom>
            <a:avLst/>
            <a:gdLst/>
            <a:ahLst/>
            <a:cxnLst/>
            <a:rect l="l" t="t" r="r" b="b"/>
            <a:pathLst>
              <a:path w="6790033" h="4116458">
                <a:moveTo>
                  <a:pt x="0" y="0"/>
                </a:moveTo>
                <a:lnTo>
                  <a:pt x="6790033" y="0"/>
                </a:lnTo>
                <a:lnTo>
                  <a:pt x="6790033" y="4116457"/>
                </a:lnTo>
                <a:lnTo>
                  <a:pt x="0" y="41164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7082" flipH="1">
            <a:off x="12966782" y="6981455"/>
            <a:ext cx="6432752" cy="3899856"/>
          </a:xfrm>
          <a:custGeom>
            <a:avLst/>
            <a:gdLst/>
            <a:ahLst/>
            <a:cxnLst/>
            <a:rect l="l" t="t" r="r" b="b"/>
            <a:pathLst>
              <a:path w="6432752" h="3899856">
                <a:moveTo>
                  <a:pt x="6432752" y="0"/>
                </a:moveTo>
                <a:lnTo>
                  <a:pt x="0" y="0"/>
                </a:lnTo>
                <a:lnTo>
                  <a:pt x="0" y="3899856"/>
                </a:lnTo>
                <a:lnTo>
                  <a:pt x="6432752" y="3899856"/>
                </a:lnTo>
                <a:lnTo>
                  <a:pt x="643275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26670" y="1836391"/>
            <a:ext cx="5761194" cy="5852160"/>
          </a:xfrm>
          <a:custGeom>
            <a:avLst/>
            <a:gdLst/>
            <a:ahLst/>
            <a:cxnLst/>
            <a:rect l="l" t="t" r="r" b="b"/>
            <a:pathLst>
              <a:path w="5761194" h="5852160">
                <a:moveTo>
                  <a:pt x="0" y="0"/>
                </a:moveTo>
                <a:lnTo>
                  <a:pt x="5761193" y="0"/>
                </a:lnTo>
                <a:lnTo>
                  <a:pt x="5761193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2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3519486"/>
            <a:ext cx="1769453" cy="1105908"/>
          </a:xfrm>
          <a:custGeom>
            <a:avLst/>
            <a:gdLst/>
            <a:ahLst/>
            <a:cxnLst/>
            <a:rect l="l" t="t" r="r" b="b"/>
            <a:pathLst>
              <a:path w="1769453" h="1105908">
                <a:moveTo>
                  <a:pt x="0" y="0"/>
                </a:moveTo>
                <a:lnTo>
                  <a:pt x="1769453" y="0"/>
                </a:lnTo>
                <a:lnTo>
                  <a:pt x="1769453" y="1105908"/>
                </a:lnTo>
                <a:lnTo>
                  <a:pt x="0" y="1105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95201" y="4332428"/>
            <a:ext cx="1376138" cy="860086"/>
          </a:xfrm>
          <a:custGeom>
            <a:avLst/>
            <a:gdLst/>
            <a:ahLst/>
            <a:cxnLst/>
            <a:rect l="l" t="t" r="r" b="b"/>
            <a:pathLst>
              <a:path w="1376138" h="860086">
                <a:moveTo>
                  <a:pt x="0" y="0"/>
                </a:moveTo>
                <a:lnTo>
                  <a:pt x="1376138" y="0"/>
                </a:lnTo>
                <a:lnTo>
                  <a:pt x="1376138" y="860086"/>
                </a:lnTo>
                <a:lnTo>
                  <a:pt x="0" y="860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39705" y="4878093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444418" y="4905031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546323" y="4072440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63135" y="534150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1246928" y="2138489"/>
            <a:ext cx="7712977" cy="155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1"/>
              </a:lnSpc>
            </a:pP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“ </a:t>
            </a:r>
            <a:r>
              <a:rPr lang="en-US" sz="9007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สุจริต</a:t>
            </a: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19766" y="771525"/>
            <a:ext cx="9104713" cy="1250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5"/>
              </a:lnSpc>
            </a:pPr>
            <a:r>
              <a:rPr lang="en-US" sz="6532" b="1">
                <a:solidFill>
                  <a:srgbClr val="FFFFF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เป้าหมายคุณธรรม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35379" y="6695321"/>
            <a:ext cx="8871888" cy="3781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3"/>
              </a:lnSpc>
            </a:pPr>
            <a:r>
              <a:rPr lang="en-US" sz="3173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กิจกรรมประกาศเจตนารมณ์การต่อต้านการทุจริตของกองบริหารทรัพยากรบุคคล</a:t>
            </a:r>
          </a:p>
          <a:p>
            <a:pPr algn="ctr">
              <a:lnSpc>
                <a:spcPts val="4443"/>
              </a:lnSpc>
            </a:pPr>
            <a:r>
              <a:rPr lang="en-US" sz="3173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ภายใต้แนวคิด “กระทรวงสาธารณสุขใสสะอาด ร่วมต้านทุจริต (MOPH Together Against Corruption)”</a:t>
            </a:r>
          </a:p>
          <a:p>
            <a:pPr algn="ctr">
              <a:lnSpc>
                <a:spcPts val="4443"/>
              </a:lnSpc>
            </a:pPr>
            <a:r>
              <a:rPr lang="en-US" sz="3173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ประจำปีงบประมาณ พ.ศ. 2568</a:t>
            </a:r>
          </a:p>
          <a:p>
            <a:pPr algn="ctr">
              <a:lnSpc>
                <a:spcPts val="4005"/>
              </a:lnSpc>
            </a:pPr>
            <a:r>
              <a:rPr lang="en-US" sz="2861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ในวันที่ 15 มกราคม 2568 </a:t>
            </a:r>
          </a:p>
          <a:p>
            <a:pPr algn="ctr">
              <a:lnSpc>
                <a:spcPts val="4005"/>
              </a:lnSpc>
            </a:pPr>
            <a:endParaRPr lang="en-US" sz="2861" b="1">
              <a:solidFill>
                <a:srgbClr val="000000"/>
              </a:solidFill>
              <a:latin typeface="Sarabun Bold"/>
              <a:ea typeface="Sarabun Bold"/>
              <a:cs typeface="Sarabun Bold"/>
              <a:sym typeface="Sarabun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408F">
                <a:alpha val="100000"/>
              </a:srgbClr>
            </a:gs>
            <a:gs pos="100000">
              <a:srgbClr val="2C6D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166.6687"/>
                </p14:media>
              </p:ext>
            </p:extLst>
          </p:nvPr>
        </p:nvPicPr>
        <p:blipFill>
          <a:blip r:embed="rId4">
            <a:alphaModFix amt="59000"/>
          </a:blip>
          <a:srcRect/>
          <a:stretch>
            <a:fillRect/>
          </a:stretch>
        </p:blipFill>
        <p:spPr>
          <a:xfrm>
            <a:off x="-309185" y="-244816"/>
            <a:ext cx="19269091" cy="1098338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516515" y="5143500"/>
            <a:ext cx="25683749" cy="6902508"/>
          </a:xfrm>
          <a:custGeom>
            <a:avLst/>
            <a:gdLst/>
            <a:ahLst/>
            <a:cxnLst/>
            <a:rect l="l" t="t" r="r" b="b"/>
            <a:pathLst>
              <a:path w="25683749" h="6902508">
                <a:moveTo>
                  <a:pt x="0" y="0"/>
                </a:moveTo>
                <a:lnTo>
                  <a:pt x="25683749" y="0"/>
                </a:lnTo>
                <a:lnTo>
                  <a:pt x="25683749" y="6902508"/>
                </a:lnTo>
                <a:lnTo>
                  <a:pt x="0" y="6902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4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72074" y="7970202"/>
            <a:ext cx="5143853" cy="5150291"/>
          </a:xfrm>
          <a:custGeom>
            <a:avLst/>
            <a:gdLst/>
            <a:ahLst/>
            <a:cxnLst/>
            <a:rect l="l" t="t" r="r" b="b"/>
            <a:pathLst>
              <a:path w="5143853" h="5150291">
                <a:moveTo>
                  <a:pt x="0" y="0"/>
                </a:moveTo>
                <a:lnTo>
                  <a:pt x="5143852" y="0"/>
                </a:lnTo>
                <a:lnTo>
                  <a:pt x="5143852" y="5150290"/>
                </a:lnTo>
                <a:lnTo>
                  <a:pt x="0" y="5150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7000"/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82000"/>
          </a:blip>
          <a:srcRect/>
          <a:stretch>
            <a:fillRect/>
          </a:stretch>
        </p:blipFill>
        <p:spPr>
          <a:xfrm>
            <a:off x="-1860059" y="-1140698"/>
            <a:ext cx="22812763" cy="12775147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5400000">
            <a:off x="6290024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5400000" flipH="1">
            <a:off x="-9015583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21386493" y="0"/>
                </a:moveTo>
                <a:lnTo>
                  <a:pt x="0" y="0"/>
                </a:lnTo>
                <a:lnTo>
                  <a:pt x="0" y="5961112"/>
                </a:lnTo>
                <a:lnTo>
                  <a:pt x="21386493" y="5961112"/>
                </a:lnTo>
                <a:lnTo>
                  <a:pt x="21386493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7262102">
            <a:off x="-1366546" y="6873154"/>
            <a:ext cx="6790033" cy="4116458"/>
          </a:xfrm>
          <a:custGeom>
            <a:avLst/>
            <a:gdLst/>
            <a:ahLst/>
            <a:cxnLst/>
            <a:rect l="l" t="t" r="r" b="b"/>
            <a:pathLst>
              <a:path w="6790033" h="4116458">
                <a:moveTo>
                  <a:pt x="0" y="0"/>
                </a:moveTo>
                <a:lnTo>
                  <a:pt x="6790033" y="0"/>
                </a:lnTo>
                <a:lnTo>
                  <a:pt x="6790033" y="4116457"/>
                </a:lnTo>
                <a:lnTo>
                  <a:pt x="0" y="41164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7082" flipH="1">
            <a:off x="12966782" y="6981455"/>
            <a:ext cx="6432752" cy="3899856"/>
          </a:xfrm>
          <a:custGeom>
            <a:avLst/>
            <a:gdLst/>
            <a:ahLst/>
            <a:cxnLst/>
            <a:rect l="l" t="t" r="r" b="b"/>
            <a:pathLst>
              <a:path w="6432752" h="3899856">
                <a:moveTo>
                  <a:pt x="6432752" y="0"/>
                </a:moveTo>
                <a:lnTo>
                  <a:pt x="0" y="0"/>
                </a:lnTo>
                <a:lnTo>
                  <a:pt x="0" y="3899856"/>
                </a:lnTo>
                <a:lnTo>
                  <a:pt x="6432752" y="3899856"/>
                </a:lnTo>
                <a:lnTo>
                  <a:pt x="643275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26670" y="1836391"/>
            <a:ext cx="5761194" cy="5852160"/>
          </a:xfrm>
          <a:custGeom>
            <a:avLst/>
            <a:gdLst/>
            <a:ahLst/>
            <a:cxnLst/>
            <a:rect l="l" t="t" r="r" b="b"/>
            <a:pathLst>
              <a:path w="5761194" h="5852160">
                <a:moveTo>
                  <a:pt x="0" y="0"/>
                </a:moveTo>
                <a:lnTo>
                  <a:pt x="5761193" y="0"/>
                </a:lnTo>
                <a:lnTo>
                  <a:pt x="5761193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2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3519486"/>
            <a:ext cx="1769453" cy="1105908"/>
          </a:xfrm>
          <a:custGeom>
            <a:avLst/>
            <a:gdLst/>
            <a:ahLst/>
            <a:cxnLst/>
            <a:rect l="l" t="t" r="r" b="b"/>
            <a:pathLst>
              <a:path w="1769453" h="1105908">
                <a:moveTo>
                  <a:pt x="0" y="0"/>
                </a:moveTo>
                <a:lnTo>
                  <a:pt x="1769453" y="0"/>
                </a:lnTo>
                <a:lnTo>
                  <a:pt x="1769453" y="1105908"/>
                </a:lnTo>
                <a:lnTo>
                  <a:pt x="0" y="1105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95201" y="4332428"/>
            <a:ext cx="1376138" cy="860086"/>
          </a:xfrm>
          <a:custGeom>
            <a:avLst/>
            <a:gdLst/>
            <a:ahLst/>
            <a:cxnLst/>
            <a:rect l="l" t="t" r="r" b="b"/>
            <a:pathLst>
              <a:path w="1376138" h="860086">
                <a:moveTo>
                  <a:pt x="0" y="0"/>
                </a:moveTo>
                <a:lnTo>
                  <a:pt x="1376138" y="0"/>
                </a:lnTo>
                <a:lnTo>
                  <a:pt x="1376138" y="860086"/>
                </a:lnTo>
                <a:lnTo>
                  <a:pt x="0" y="860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39705" y="4878093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444418" y="4905031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402461" y="4072440"/>
            <a:ext cx="5286755" cy="6151861"/>
            <a:chOff x="0" y="0"/>
            <a:chExt cx="6985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6766"/>
              <a:ext cx="698500" cy="799267"/>
            </a:xfrm>
            <a:custGeom>
              <a:avLst/>
              <a:gdLst/>
              <a:ahLst/>
              <a:cxnLst/>
              <a:rect l="l" t="t" r="r" b="b"/>
              <a:pathLst>
                <a:path w="698500" h="799267">
                  <a:moveTo>
                    <a:pt x="379707" y="10955"/>
                  </a:moveTo>
                  <a:lnTo>
                    <a:pt x="668043" y="178713"/>
                  </a:lnTo>
                  <a:cubicBezTo>
                    <a:pt x="686900" y="189685"/>
                    <a:pt x="698500" y="209855"/>
                    <a:pt x="698500" y="231671"/>
                  </a:cubicBezTo>
                  <a:lnTo>
                    <a:pt x="698500" y="567597"/>
                  </a:lnTo>
                  <a:cubicBezTo>
                    <a:pt x="698500" y="589413"/>
                    <a:pt x="686900" y="609583"/>
                    <a:pt x="668043" y="620555"/>
                  </a:cubicBezTo>
                  <a:lnTo>
                    <a:pt x="379707" y="788313"/>
                  </a:lnTo>
                  <a:cubicBezTo>
                    <a:pt x="360880" y="799268"/>
                    <a:pt x="337620" y="799268"/>
                    <a:pt x="318793" y="788313"/>
                  </a:cubicBezTo>
                  <a:lnTo>
                    <a:pt x="30457" y="620555"/>
                  </a:lnTo>
                  <a:cubicBezTo>
                    <a:pt x="11600" y="609583"/>
                    <a:pt x="0" y="589413"/>
                    <a:pt x="0" y="567597"/>
                  </a:cubicBezTo>
                  <a:lnTo>
                    <a:pt x="0" y="231671"/>
                  </a:lnTo>
                  <a:cubicBezTo>
                    <a:pt x="0" y="209855"/>
                    <a:pt x="11600" y="189685"/>
                    <a:pt x="30457" y="178713"/>
                  </a:cubicBezTo>
                  <a:lnTo>
                    <a:pt x="318793" y="10955"/>
                  </a:lnTo>
                  <a:cubicBezTo>
                    <a:pt x="337620" y="0"/>
                    <a:pt x="360880" y="0"/>
                    <a:pt x="379707" y="10955"/>
                  </a:cubicBezTo>
                  <a:close/>
                </a:path>
              </a:pathLst>
            </a:custGeom>
            <a:blipFill>
              <a:blip r:embed="rId14"/>
              <a:stretch>
                <a:fillRect t="-32624" b="-32624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3768839" y="437747"/>
            <a:ext cx="4550927" cy="4971161"/>
            <a:chOff x="0" y="0"/>
            <a:chExt cx="744091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3168"/>
              <a:ext cx="744091" cy="806463"/>
            </a:xfrm>
            <a:custGeom>
              <a:avLst/>
              <a:gdLst/>
              <a:ahLst/>
              <a:cxnLst/>
              <a:rect l="l" t="t" r="r" b="b"/>
              <a:pathLst>
                <a:path w="744091" h="806463">
                  <a:moveTo>
                    <a:pt x="387442" y="5241"/>
                  </a:moveTo>
                  <a:lnTo>
                    <a:pt x="728694" y="191623"/>
                  </a:lnTo>
                  <a:cubicBezTo>
                    <a:pt x="738186" y="196807"/>
                    <a:pt x="744091" y="206760"/>
                    <a:pt x="744091" y="217575"/>
                  </a:cubicBezTo>
                  <a:lnTo>
                    <a:pt x="744091" y="588889"/>
                  </a:lnTo>
                  <a:cubicBezTo>
                    <a:pt x="744091" y="599704"/>
                    <a:pt x="738186" y="609657"/>
                    <a:pt x="728694" y="614841"/>
                  </a:cubicBezTo>
                  <a:lnTo>
                    <a:pt x="387442" y="801223"/>
                  </a:lnTo>
                  <a:cubicBezTo>
                    <a:pt x="377846" y="806464"/>
                    <a:pt x="366244" y="806464"/>
                    <a:pt x="356649" y="801223"/>
                  </a:cubicBezTo>
                  <a:lnTo>
                    <a:pt x="15397" y="614841"/>
                  </a:lnTo>
                  <a:cubicBezTo>
                    <a:pt x="5905" y="609657"/>
                    <a:pt x="0" y="599704"/>
                    <a:pt x="0" y="588889"/>
                  </a:cubicBezTo>
                  <a:lnTo>
                    <a:pt x="0" y="217575"/>
                  </a:lnTo>
                  <a:cubicBezTo>
                    <a:pt x="0" y="206760"/>
                    <a:pt x="5905" y="196807"/>
                    <a:pt x="15397" y="191623"/>
                  </a:cubicBezTo>
                  <a:lnTo>
                    <a:pt x="356649" y="5241"/>
                  </a:lnTo>
                  <a:cubicBezTo>
                    <a:pt x="366244" y="0"/>
                    <a:pt x="377846" y="0"/>
                    <a:pt x="387442" y="5241"/>
                  </a:cubicBezTo>
                  <a:close/>
                </a:path>
              </a:pathLst>
            </a:custGeom>
            <a:blipFill>
              <a:blip r:embed="rId15"/>
              <a:stretch>
                <a:fillRect t="-21068" b="-21068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5987152" y="4961210"/>
            <a:ext cx="3873539" cy="4262326"/>
            <a:chOff x="0" y="0"/>
            <a:chExt cx="797133" cy="877142"/>
          </a:xfrm>
        </p:grpSpPr>
        <p:sp>
          <p:nvSpPr>
            <p:cNvPr id="20" name="Freeform 20"/>
            <p:cNvSpPr/>
            <p:nvPr/>
          </p:nvSpPr>
          <p:spPr>
            <a:xfrm>
              <a:off x="0" y="8122"/>
              <a:ext cx="797133" cy="860898"/>
            </a:xfrm>
            <a:custGeom>
              <a:avLst/>
              <a:gdLst/>
              <a:ahLst/>
              <a:cxnLst/>
              <a:rect l="l" t="t" r="r" b="b"/>
              <a:pathLst>
                <a:path w="797133" h="860898">
                  <a:moveTo>
                    <a:pt x="441413" y="13722"/>
                  </a:moveTo>
                  <a:lnTo>
                    <a:pt x="754287" y="173234"/>
                  </a:lnTo>
                  <a:cubicBezTo>
                    <a:pt x="780580" y="186639"/>
                    <a:pt x="797133" y="213658"/>
                    <a:pt x="797133" y="243171"/>
                  </a:cubicBezTo>
                  <a:lnTo>
                    <a:pt x="797133" y="617727"/>
                  </a:lnTo>
                  <a:cubicBezTo>
                    <a:pt x="797133" y="647240"/>
                    <a:pt x="780580" y="674259"/>
                    <a:pt x="754287" y="687664"/>
                  </a:cubicBezTo>
                  <a:lnTo>
                    <a:pt x="441413" y="847176"/>
                  </a:lnTo>
                  <a:cubicBezTo>
                    <a:pt x="414497" y="860898"/>
                    <a:pt x="382637" y="860898"/>
                    <a:pt x="355721" y="847176"/>
                  </a:cubicBezTo>
                  <a:lnTo>
                    <a:pt x="42846" y="687664"/>
                  </a:lnTo>
                  <a:cubicBezTo>
                    <a:pt x="16553" y="674259"/>
                    <a:pt x="0" y="647240"/>
                    <a:pt x="0" y="617727"/>
                  </a:cubicBezTo>
                  <a:lnTo>
                    <a:pt x="0" y="243171"/>
                  </a:lnTo>
                  <a:cubicBezTo>
                    <a:pt x="0" y="213658"/>
                    <a:pt x="16553" y="186639"/>
                    <a:pt x="42846" y="173234"/>
                  </a:cubicBezTo>
                  <a:lnTo>
                    <a:pt x="355721" y="13722"/>
                  </a:lnTo>
                  <a:cubicBezTo>
                    <a:pt x="382637" y="0"/>
                    <a:pt x="414497" y="0"/>
                    <a:pt x="441413" y="13722"/>
                  </a:cubicBezTo>
                  <a:close/>
                </a:path>
              </a:pathLst>
            </a:custGeom>
            <a:blipFill>
              <a:blip r:embed="rId16"/>
              <a:stretch>
                <a:fillRect t="-18272" b="-47292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1246928" y="2138489"/>
            <a:ext cx="7712977" cy="155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1"/>
              </a:lnSpc>
            </a:pP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“ </a:t>
            </a:r>
            <a:r>
              <a:rPr lang="en-US" sz="9007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สุจริต</a:t>
            </a: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”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319766" y="771525"/>
            <a:ext cx="9104713" cy="1250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5"/>
              </a:lnSpc>
            </a:pPr>
            <a:r>
              <a:rPr lang="en-US" sz="6532" b="1">
                <a:solidFill>
                  <a:srgbClr val="FFFFF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เป้าหมายคุณธรรม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55966" y="4244179"/>
            <a:ext cx="8062613" cy="4493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3"/>
              </a:lnSpc>
            </a:pPr>
            <a:r>
              <a:rPr lang="en-US" sz="4373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กิจกรรมการลงคะเเนนเสียง</a:t>
            </a:r>
          </a:p>
          <a:p>
            <a:pPr algn="ctr">
              <a:lnSpc>
                <a:spcPts val="6123"/>
              </a:lnSpc>
            </a:pPr>
            <a:r>
              <a:rPr lang="en-US" sz="4373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เลือกตั้งคณะกรรมการจริยธรรม</a:t>
            </a:r>
          </a:p>
          <a:p>
            <a:pPr algn="ctr">
              <a:lnSpc>
                <a:spcPts val="6123"/>
              </a:lnSpc>
            </a:pPr>
            <a:r>
              <a:rPr lang="en-US" sz="4373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ประจำกรมสุขภาพจิต </a:t>
            </a:r>
          </a:p>
          <a:p>
            <a:pPr algn="ctr">
              <a:lnSpc>
                <a:spcPts val="6123"/>
              </a:lnSpc>
            </a:pPr>
            <a:r>
              <a:rPr lang="en-US" sz="4373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ประจำปี พ.ศ. 2568</a:t>
            </a:r>
          </a:p>
          <a:p>
            <a:pPr algn="ctr">
              <a:lnSpc>
                <a:spcPts val="5685"/>
              </a:lnSpc>
            </a:pPr>
            <a:r>
              <a:rPr lang="en-US" sz="4061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ระหว่างวันที่ 1  -  18 เมษายน 2568 </a:t>
            </a:r>
          </a:p>
          <a:p>
            <a:pPr algn="ctr">
              <a:lnSpc>
                <a:spcPts val="5685"/>
              </a:lnSpc>
            </a:pPr>
            <a:endParaRPr lang="en-US" sz="4061" b="1">
              <a:solidFill>
                <a:srgbClr val="000000"/>
              </a:solidFill>
              <a:latin typeface="Sarabun Bold"/>
              <a:ea typeface="Sarabun Bold"/>
              <a:cs typeface="Sarabun Bold"/>
              <a:sym typeface="Sarabun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408F">
                <a:alpha val="100000"/>
              </a:srgbClr>
            </a:gs>
            <a:gs pos="100000">
              <a:srgbClr val="2C6D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166.6687"/>
                </p14:media>
              </p:ext>
            </p:extLst>
          </p:nvPr>
        </p:nvPicPr>
        <p:blipFill>
          <a:blip r:embed="rId4">
            <a:alphaModFix amt="59000"/>
          </a:blip>
          <a:srcRect/>
          <a:stretch>
            <a:fillRect/>
          </a:stretch>
        </p:blipFill>
        <p:spPr>
          <a:xfrm>
            <a:off x="-309185" y="-244816"/>
            <a:ext cx="19269091" cy="1098338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516515" y="5143500"/>
            <a:ext cx="25683749" cy="6902508"/>
          </a:xfrm>
          <a:custGeom>
            <a:avLst/>
            <a:gdLst/>
            <a:ahLst/>
            <a:cxnLst/>
            <a:rect l="l" t="t" r="r" b="b"/>
            <a:pathLst>
              <a:path w="25683749" h="6902508">
                <a:moveTo>
                  <a:pt x="0" y="0"/>
                </a:moveTo>
                <a:lnTo>
                  <a:pt x="25683749" y="0"/>
                </a:lnTo>
                <a:lnTo>
                  <a:pt x="25683749" y="6902508"/>
                </a:lnTo>
                <a:lnTo>
                  <a:pt x="0" y="6902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4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72074" y="7970202"/>
            <a:ext cx="5143853" cy="5150291"/>
          </a:xfrm>
          <a:custGeom>
            <a:avLst/>
            <a:gdLst/>
            <a:ahLst/>
            <a:cxnLst/>
            <a:rect l="l" t="t" r="r" b="b"/>
            <a:pathLst>
              <a:path w="5143853" h="5150291">
                <a:moveTo>
                  <a:pt x="0" y="0"/>
                </a:moveTo>
                <a:lnTo>
                  <a:pt x="5143852" y="0"/>
                </a:lnTo>
                <a:lnTo>
                  <a:pt x="5143852" y="5150290"/>
                </a:lnTo>
                <a:lnTo>
                  <a:pt x="0" y="5150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7000"/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82000"/>
          </a:blip>
          <a:srcRect/>
          <a:stretch>
            <a:fillRect/>
          </a:stretch>
        </p:blipFill>
        <p:spPr>
          <a:xfrm>
            <a:off x="-1860059" y="-1140698"/>
            <a:ext cx="22812763" cy="12775147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5400000">
            <a:off x="6290024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0" y="0"/>
                </a:moveTo>
                <a:lnTo>
                  <a:pt x="21386493" y="0"/>
                </a:lnTo>
                <a:lnTo>
                  <a:pt x="21386493" y="5961112"/>
                </a:lnTo>
                <a:lnTo>
                  <a:pt x="0" y="596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5400000" flipH="1">
            <a:off x="-9015583" y="6277744"/>
            <a:ext cx="21386493" cy="5961112"/>
          </a:xfrm>
          <a:custGeom>
            <a:avLst/>
            <a:gdLst/>
            <a:ahLst/>
            <a:cxnLst/>
            <a:rect l="l" t="t" r="r" b="b"/>
            <a:pathLst>
              <a:path w="21386493" h="5961112">
                <a:moveTo>
                  <a:pt x="21386493" y="0"/>
                </a:moveTo>
                <a:lnTo>
                  <a:pt x="0" y="0"/>
                </a:lnTo>
                <a:lnTo>
                  <a:pt x="0" y="5961112"/>
                </a:lnTo>
                <a:lnTo>
                  <a:pt x="21386493" y="5961112"/>
                </a:lnTo>
                <a:lnTo>
                  <a:pt x="21386493" y="0"/>
                </a:lnTo>
                <a:close/>
              </a:path>
            </a:pathLst>
          </a:custGeom>
          <a:blipFill>
            <a:blip r:embed="rId8">
              <a:alphaModFix amt="54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7262102">
            <a:off x="-1366546" y="6873154"/>
            <a:ext cx="6790033" cy="4116458"/>
          </a:xfrm>
          <a:custGeom>
            <a:avLst/>
            <a:gdLst/>
            <a:ahLst/>
            <a:cxnLst/>
            <a:rect l="l" t="t" r="r" b="b"/>
            <a:pathLst>
              <a:path w="6790033" h="4116458">
                <a:moveTo>
                  <a:pt x="0" y="0"/>
                </a:moveTo>
                <a:lnTo>
                  <a:pt x="6790033" y="0"/>
                </a:lnTo>
                <a:lnTo>
                  <a:pt x="6790033" y="4116457"/>
                </a:lnTo>
                <a:lnTo>
                  <a:pt x="0" y="41164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7082" flipH="1">
            <a:off x="12966782" y="6981455"/>
            <a:ext cx="6432752" cy="3899856"/>
          </a:xfrm>
          <a:custGeom>
            <a:avLst/>
            <a:gdLst/>
            <a:ahLst/>
            <a:cxnLst/>
            <a:rect l="l" t="t" r="r" b="b"/>
            <a:pathLst>
              <a:path w="6432752" h="3899856">
                <a:moveTo>
                  <a:pt x="6432752" y="0"/>
                </a:moveTo>
                <a:lnTo>
                  <a:pt x="0" y="0"/>
                </a:lnTo>
                <a:lnTo>
                  <a:pt x="0" y="3899856"/>
                </a:lnTo>
                <a:lnTo>
                  <a:pt x="6432752" y="3899856"/>
                </a:lnTo>
                <a:lnTo>
                  <a:pt x="643275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26670" y="1836391"/>
            <a:ext cx="5761194" cy="5852160"/>
          </a:xfrm>
          <a:custGeom>
            <a:avLst/>
            <a:gdLst/>
            <a:ahLst/>
            <a:cxnLst/>
            <a:rect l="l" t="t" r="r" b="b"/>
            <a:pathLst>
              <a:path w="5761194" h="5852160">
                <a:moveTo>
                  <a:pt x="0" y="0"/>
                </a:moveTo>
                <a:lnTo>
                  <a:pt x="5761193" y="0"/>
                </a:lnTo>
                <a:lnTo>
                  <a:pt x="5761193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2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3519486"/>
            <a:ext cx="1769453" cy="1105908"/>
          </a:xfrm>
          <a:custGeom>
            <a:avLst/>
            <a:gdLst/>
            <a:ahLst/>
            <a:cxnLst/>
            <a:rect l="l" t="t" r="r" b="b"/>
            <a:pathLst>
              <a:path w="1769453" h="1105908">
                <a:moveTo>
                  <a:pt x="0" y="0"/>
                </a:moveTo>
                <a:lnTo>
                  <a:pt x="1769453" y="0"/>
                </a:lnTo>
                <a:lnTo>
                  <a:pt x="1769453" y="1105908"/>
                </a:lnTo>
                <a:lnTo>
                  <a:pt x="0" y="1105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95201" y="4332428"/>
            <a:ext cx="1376138" cy="860086"/>
          </a:xfrm>
          <a:custGeom>
            <a:avLst/>
            <a:gdLst/>
            <a:ahLst/>
            <a:cxnLst/>
            <a:rect l="l" t="t" r="r" b="b"/>
            <a:pathLst>
              <a:path w="1376138" h="860086">
                <a:moveTo>
                  <a:pt x="0" y="0"/>
                </a:moveTo>
                <a:lnTo>
                  <a:pt x="1376138" y="0"/>
                </a:lnTo>
                <a:lnTo>
                  <a:pt x="1376138" y="860086"/>
                </a:lnTo>
                <a:lnTo>
                  <a:pt x="0" y="860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39705" y="4878093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444418" y="4905031"/>
            <a:ext cx="503877" cy="503877"/>
          </a:xfrm>
          <a:custGeom>
            <a:avLst/>
            <a:gdLst/>
            <a:ahLst/>
            <a:cxnLst/>
            <a:rect l="l" t="t" r="r" b="b"/>
            <a:pathLst>
              <a:path w="503877" h="503877">
                <a:moveTo>
                  <a:pt x="0" y="0"/>
                </a:moveTo>
                <a:lnTo>
                  <a:pt x="503877" y="0"/>
                </a:lnTo>
                <a:lnTo>
                  <a:pt x="503877" y="503876"/>
                </a:lnTo>
                <a:lnTo>
                  <a:pt x="0" y="503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38861" y="4072440"/>
            <a:ext cx="5620323" cy="6151861"/>
            <a:chOff x="0" y="0"/>
            <a:chExt cx="742572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5998"/>
              <a:ext cx="742572" cy="800804"/>
            </a:xfrm>
            <a:custGeom>
              <a:avLst/>
              <a:gdLst/>
              <a:ahLst/>
              <a:cxnLst/>
              <a:rect l="l" t="t" r="r" b="b"/>
              <a:pathLst>
                <a:path w="742572" h="800804">
                  <a:moveTo>
                    <a:pt x="400362" y="9915"/>
                  </a:moveTo>
                  <a:lnTo>
                    <a:pt x="713496" y="181289"/>
                  </a:lnTo>
                  <a:cubicBezTo>
                    <a:pt x="731424" y="191101"/>
                    <a:pt x="742572" y="209911"/>
                    <a:pt x="742572" y="230348"/>
                  </a:cubicBezTo>
                  <a:lnTo>
                    <a:pt x="742572" y="570456"/>
                  </a:lnTo>
                  <a:cubicBezTo>
                    <a:pt x="742572" y="590893"/>
                    <a:pt x="731424" y="609703"/>
                    <a:pt x="713496" y="619515"/>
                  </a:cubicBezTo>
                  <a:lnTo>
                    <a:pt x="400362" y="790889"/>
                  </a:lnTo>
                  <a:cubicBezTo>
                    <a:pt x="382246" y="800804"/>
                    <a:pt x="360326" y="800804"/>
                    <a:pt x="342210" y="790889"/>
                  </a:cubicBezTo>
                  <a:lnTo>
                    <a:pt x="29076" y="619515"/>
                  </a:lnTo>
                  <a:cubicBezTo>
                    <a:pt x="11148" y="609703"/>
                    <a:pt x="0" y="590893"/>
                    <a:pt x="0" y="570456"/>
                  </a:cubicBezTo>
                  <a:lnTo>
                    <a:pt x="0" y="230348"/>
                  </a:lnTo>
                  <a:cubicBezTo>
                    <a:pt x="0" y="209911"/>
                    <a:pt x="11148" y="191101"/>
                    <a:pt x="29076" y="181289"/>
                  </a:cubicBezTo>
                  <a:lnTo>
                    <a:pt x="342210" y="9915"/>
                  </a:lnTo>
                  <a:cubicBezTo>
                    <a:pt x="360326" y="0"/>
                    <a:pt x="382246" y="0"/>
                    <a:pt x="400362" y="9915"/>
                  </a:cubicBezTo>
                  <a:close/>
                </a:path>
              </a:pathLst>
            </a:custGeom>
            <a:blipFill>
              <a:blip r:embed="rId14"/>
              <a:stretch>
                <a:fillRect l="-47079" t="-1065" r="-47079" b="-1065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3674225" y="275715"/>
            <a:ext cx="4953376" cy="4971161"/>
            <a:chOff x="0" y="0"/>
            <a:chExt cx="809892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2680"/>
              <a:ext cx="809892" cy="807440"/>
            </a:xfrm>
            <a:custGeom>
              <a:avLst/>
              <a:gdLst/>
              <a:ahLst/>
              <a:cxnLst/>
              <a:rect l="l" t="t" r="r" b="b"/>
              <a:pathLst>
                <a:path w="809892" h="807440">
                  <a:moveTo>
                    <a:pt x="419352" y="4549"/>
                  </a:moveTo>
                  <a:lnTo>
                    <a:pt x="795486" y="193291"/>
                  </a:lnTo>
                  <a:cubicBezTo>
                    <a:pt x="804317" y="197723"/>
                    <a:pt x="809892" y="206757"/>
                    <a:pt x="809892" y="216638"/>
                  </a:cubicBezTo>
                  <a:lnTo>
                    <a:pt x="809892" y="590802"/>
                  </a:lnTo>
                  <a:cubicBezTo>
                    <a:pt x="809892" y="600683"/>
                    <a:pt x="804317" y="609718"/>
                    <a:pt x="795486" y="614149"/>
                  </a:cubicBezTo>
                  <a:lnTo>
                    <a:pt x="419352" y="802891"/>
                  </a:lnTo>
                  <a:cubicBezTo>
                    <a:pt x="410287" y="807440"/>
                    <a:pt x="399605" y="807440"/>
                    <a:pt x="390540" y="802891"/>
                  </a:cubicBezTo>
                  <a:lnTo>
                    <a:pt x="14406" y="614149"/>
                  </a:lnTo>
                  <a:cubicBezTo>
                    <a:pt x="5575" y="609718"/>
                    <a:pt x="0" y="600683"/>
                    <a:pt x="0" y="590802"/>
                  </a:cubicBezTo>
                  <a:lnTo>
                    <a:pt x="0" y="216638"/>
                  </a:lnTo>
                  <a:cubicBezTo>
                    <a:pt x="0" y="206757"/>
                    <a:pt x="5575" y="197723"/>
                    <a:pt x="14406" y="193291"/>
                  </a:cubicBezTo>
                  <a:lnTo>
                    <a:pt x="390540" y="4549"/>
                  </a:lnTo>
                  <a:cubicBezTo>
                    <a:pt x="399605" y="0"/>
                    <a:pt x="410287" y="0"/>
                    <a:pt x="419352" y="4549"/>
                  </a:cubicBezTo>
                  <a:close/>
                </a:path>
              </a:pathLst>
            </a:custGeom>
            <a:blipFill>
              <a:blip r:embed="rId15"/>
              <a:stretch>
                <a:fillRect l="-16906" t="-474" r="-16906" b="-474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6150913" y="4625394"/>
            <a:ext cx="4601862" cy="4928396"/>
            <a:chOff x="0" y="0"/>
            <a:chExt cx="947015" cy="1014212"/>
          </a:xfrm>
        </p:grpSpPr>
        <p:sp>
          <p:nvSpPr>
            <p:cNvPr id="20" name="Freeform 20"/>
            <p:cNvSpPr/>
            <p:nvPr/>
          </p:nvSpPr>
          <p:spPr>
            <a:xfrm>
              <a:off x="0" y="5771"/>
              <a:ext cx="947015" cy="1002670"/>
            </a:xfrm>
            <a:custGeom>
              <a:avLst/>
              <a:gdLst/>
              <a:ahLst/>
              <a:cxnLst/>
              <a:rect l="l" t="t" r="r" b="b"/>
              <a:pathLst>
                <a:path w="947015" h="1002670">
                  <a:moveTo>
                    <a:pt x="510708" y="10193"/>
                  </a:moveTo>
                  <a:lnTo>
                    <a:pt x="909814" y="181465"/>
                  </a:lnTo>
                  <a:cubicBezTo>
                    <a:pt x="932384" y="191150"/>
                    <a:pt x="947015" y="213350"/>
                    <a:pt x="947015" y="237910"/>
                  </a:cubicBezTo>
                  <a:lnTo>
                    <a:pt x="947015" y="764759"/>
                  </a:lnTo>
                  <a:cubicBezTo>
                    <a:pt x="947015" y="789320"/>
                    <a:pt x="932384" y="811519"/>
                    <a:pt x="909814" y="821205"/>
                  </a:cubicBezTo>
                  <a:lnTo>
                    <a:pt x="510708" y="992476"/>
                  </a:lnTo>
                  <a:cubicBezTo>
                    <a:pt x="486955" y="1002670"/>
                    <a:pt x="460060" y="1002670"/>
                    <a:pt x="436307" y="992476"/>
                  </a:cubicBezTo>
                  <a:lnTo>
                    <a:pt x="37201" y="821205"/>
                  </a:lnTo>
                  <a:cubicBezTo>
                    <a:pt x="14631" y="811519"/>
                    <a:pt x="0" y="789320"/>
                    <a:pt x="0" y="764759"/>
                  </a:cubicBezTo>
                  <a:lnTo>
                    <a:pt x="0" y="237910"/>
                  </a:lnTo>
                  <a:cubicBezTo>
                    <a:pt x="0" y="213350"/>
                    <a:pt x="14631" y="191150"/>
                    <a:pt x="37201" y="181465"/>
                  </a:cubicBezTo>
                  <a:lnTo>
                    <a:pt x="436307" y="10193"/>
                  </a:lnTo>
                  <a:cubicBezTo>
                    <a:pt x="460060" y="0"/>
                    <a:pt x="486955" y="0"/>
                    <a:pt x="510708" y="10193"/>
                  </a:cubicBezTo>
                  <a:close/>
                </a:path>
              </a:pathLst>
            </a:custGeom>
            <a:blipFill>
              <a:blip r:embed="rId16"/>
              <a:stretch>
                <a:fillRect l="-19809" t="296" r="-19809" b="296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1246928" y="2138489"/>
            <a:ext cx="7712977" cy="155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1"/>
              </a:lnSpc>
            </a:pP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“ </a:t>
            </a:r>
            <a:r>
              <a:rPr lang="en-US" sz="9007" b="1" dirty="0" err="1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จิตอาสา</a:t>
            </a:r>
            <a:r>
              <a:rPr lang="en-US" sz="9007" b="1" dirty="0"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”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319766" y="771525"/>
            <a:ext cx="9104713" cy="1250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5"/>
              </a:lnSpc>
            </a:pPr>
            <a:r>
              <a:rPr lang="en-US" sz="6532" b="1">
                <a:solidFill>
                  <a:srgbClr val="FFFFF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เป้าหมายคุณธรรม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246928" y="4693309"/>
            <a:ext cx="6891879" cy="4860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3"/>
              </a:lnSpc>
            </a:pPr>
            <a:r>
              <a:rPr lang="en-US" sz="4173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กิจกรรมอาสาสมัคร </a:t>
            </a:r>
          </a:p>
          <a:p>
            <a:pPr algn="ctr">
              <a:lnSpc>
                <a:spcPts val="6123"/>
              </a:lnSpc>
            </a:pPr>
            <a:r>
              <a:rPr lang="en-US" sz="4373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call center  1667</a:t>
            </a:r>
          </a:p>
          <a:p>
            <a:pPr algn="ctr">
              <a:lnSpc>
                <a:spcPts val="5843"/>
              </a:lnSpc>
            </a:pPr>
            <a:r>
              <a:rPr lang="en-US" sz="4173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ศูนย์เยียวยาจิตใจ </a:t>
            </a:r>
          </a:p>
          <a:p>
            <a:pPr algn="ctr">
              <a:lnSpc>
                <a:spcPts val="5843"/>
              </a:lnSpc>
            </a:pPr>
            <a:r>
              <a:rPr lang="en-US" sz="4173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หลังเกิดเหตุแผ่นดินไหว </a:t>
            </a:r>
          </a:p>
          <a:p>
            <a:pPr algn="ctr">
              <a:lnSpc>
                <a:spcPts val="4845"/>
              </a:lnSpc>
            </a:pPr>
            <a:r>
              <a:rPr lang="en-US" sz="3461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ระหว่างวันที่ 29 มีนาคม 2568</a:t>
            </a:r>
          </a:p>
          <a:p>
            <a:pPr algn="ctr">
              <a:lnSpc>
                <a:spcPts val="4845"/>
              </a:lnSpc>
            </a:pPr>
            <a:r>
              <a:rPr lang="en-US" sz="3461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ถึงวันที่  11 เมษายน 2568 </a:t>
            </a:r>
          </a:p>
          <a:p>
            <a:pPr algn="ctr">
              <a:lnSpc>
                <a:spcPts val="5405"/>
              </a:lnSpc>
            </a:pPr>
            <a:r>
              <a:rPr lang="en-US" sz="3861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ณ ห้องปฏิบัติงานสายด่วน 1667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896</Words>
  <Application>Microsoft Office PowerPoint</Application>
  <PresentationFormat>กำหนดเอง</PresentationFormat>
  <Paragraphs>139</Paragraphs>
  <Slides>23</Slides>
  <Notes>0</Notes>
  <HiddenSlides>0</HiddenSlides>
  <MMClips>24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23</vt:i4>
      </vt:variant>
    </vt:vector>
  </HeadingPairs>
  <TitlesOfParts>
    <vt:vector size="30" baseType="lpstr">
      <vt:lpstr>Sarabun Bold</vt:lpstr>
      <vt:lpstr>Sarabun</vt:lpstr>
      <vt:lpstr>Arial</vt:lpstr>
      <vt:lpstr>เอฟซี ซับเจค Bold</vt:lpstr>
      <vt:lpstr>Calibri</vt:lpstr>
      <vt:lpstr>Jaturat Semi-Bold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สำเนาของ ผลสำเร็จการดำเนินงานองค์กรคุณธรรมต้นแบบ</dc:title>
  <cp:lastModifiedBy>HR4-Kanokwan</cp:lastModifiedBy>
  <cp:revision>3</cp:revision>
  <dcterms:created xsi:type="dcterms:W3CDTF">2006-08-16T00:00:00Z</dcterms:created>
  <dcterms:modified xsi:type="dcterms:W3CDTF">2025-07-07T03:23:39Z</dcterms:modified>
  <dc:identifier>DAGpczCNwAg</dc:identifier>
</cp:coreProperties>
</file>